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theme/themeOverride1.xml" ContentType="application/vnd.openxmlformats-officedocument.themeOverride+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09" r:id="rId5"/>
    <p:sldMasterId id="2147483721" r:id="rId6"/>
  </p:sldMasterIdLst>
  <p:notesMasterIdLst>
    <p:notesMasterId r:id="rId33"/>
  </p:notesMasterIdLst>
  <p:sldIdLst>
    <p:sldId id="281" r:id="rId7"/>
    <p:sldId id="257" r:id="rId8"/>
    <p:sldId id="258" r:id="rId9"/>
    <p:sldId id="259" r:id="rId10"/>
    <p:sldId id="260" r:id="rId11"/>
    <p:sldId id="261" r:id="rId12"/>
    <p:sldId id="262" r:id="rId13"/>
    <p:sldId id="263" r:id="rId14"/>
    <p:sldId id="272" r:id="rId15"/>
    <p:sldId id="273" r:id="rId16"/>
    <p:sldId id="283" r:id="rId17"/>
    <p:sldId id="265" r:id="rId18"/>
    <p:sldId id="266" r:id="rId19"/>
    <p:sldId id="267" r:id="rId20"/>
    <p:sldId id="268" r:id="rId21"/>
    <p:sldId id="269" r:id="rId22"/>
    <p:sldId id="270" r:id="rId23"/>
    <p:sldId id="271" r:id="rId24"/>
    <p:sldId id="274" r:id="rId25"/>
    <p:sldId id="275" r:id="rId26"/>
    <p:sldId id="276" r:id="rId27"/>
    <p:sldId id="277" r:id="rId28"/>
    <p:sldId id="278" r:id="rId29"/>
    <p:sldId id="279" r:id="rId30"/>
    <p:sldId id="280" r:id="rId31"/>
    <p:sldId id="28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17" autoAdjust="0"/>
  </p:normalViewPr>
  <p:slideViewPr>
    <p:cSldViewPr>
      <p:cViewPr varScale="1">
        <p:scale>
          <a:sx n="55" d="100"/>
          <a:sy n="55" d="100"/>
        </p:scale>
        <p:origin x="-17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10T18:29:11.812"/>
    </inkml:context>
    <inkml:brush xml:id="br0">
      <inkml:brushProperty name="width" value="0.38806" units="cm"/>
      <inkml:brushProperty name="height" value="0.77611" units="cm"/>
      <inkml:brushProperty name="color" value="#FFFF00"/>
      <inkml:brushProperty name="tip" value="rectangle"/>
      <inkml:brushProperty name="rasterOp" value="maskPen"/>
      <inkml:brushProperty name="fitToCurve" value="1"/>
    </inkml:brush>
  </inkml:definitions>
  <inkml:trace contextRef="#ctx0" brushRef="#br0">0 54,'0'0,"0"0,29 0,-29 0,0 0,30 0,-30 0,29 0,-29 0,59 0,-59 0,29 0,-29 0,30 0,-30 0,29 0,-29 0,30 0,-30 0,29 0,0 0,-29 0,0 0,30 0,-30 0,29 0,-29 0,30 72,-1-72,1 0,-30 0,29 0,-29 0,29 0,1 0,-1 0,-29 0,30 0,-30 0,0 0,29 0,-29 72,29-72,-29 0,0 0,30 0,-30 0,59 0,-59 0,58 72,-58-72,30 72,-30 0,29-72,-29 0,30 0,-30 0,0 0,29 0,0 0,30 0,-29 0,28-72,-28 72,-1-72,1 72,-1 0,0 0,-29 0,30 0,29-72,-1 72,-28 0,29-72,-59 72,29 0,0 0,1 0,29 0,-59-72,29 72,0 0,-29 0,30 0,-1 0,1 0,-1 0,-29 0,29 0,30 0,-29 0,28 0,-28 0,-1 0,-29 0,59 0,-59 0,29 0,1 0,-1 0,-29 0,30 0,-1 0,-29 72,0-72,59 0,-59 0,0 0,29 0,-29 0,30 0,58 0,-59 0,30 0,88 0,-88 0,-30 0,60 0,-60 0,30 0,-30 0,30 0,-30-72,30 72,-59 0,30 0,28 0,-58 0,89 0,-60 0,59 0,-58 0,28 0,-28 0,-30 0,29 0,-29 0,59 0,-30 0,30 0,-29 0,-30 0,88 0,-59 0,118 0,-117 0,28 0,1 0,-29 0,-30 0,88 0,-59 0,30 0,-30 0,1 0,-1 0,59 0,-29 0,29 0,-58 0,-30 0,29 0,1 0,28 0,1 0,0 0,-29 0,58 0,-59 0,1 0,87 0,1 0,-59 0,-30 0,118 0,-118 0,-29 0,30 0,29 0,-30 0,0 0,30 0,-29 0,28 0,-28 0,-1 0,30 0,0 0,29 0,-29 0,-30 0,-29 0,59 0,-59 0,118 72,-118-72,88 0,-59 0,-29 0,59 0,-59 0,29 0,-29 0,147 0,-117 0,-1 0,1 0,58 0,-59 0,59 72,-29-72,-29 0,-30 0,59 0,-59 0,117 0,-87 0,58 0,-59 0,1 0,-30 0,29 0,0 0,1 0,-1 0,1 0,-1 0,59 0,-29 0,29 0,-29 0,0 0,-59 0,29 0,30 0,0 0,58 0,-117 0,30 0,58 0,-29 0,29 0,-29 0,29 0,-88 0,29 0,1 0,-1 0,89 0,-118 0,59 0,-30 0,-29 0,59 0,-59 0,29 0,1 0,-30 0,29 0,-29 0,29 0,1 0,-30 0,29 0,-29 0,0 0,30 0,-30 0,0 0,29 0,-29 0,0 0,29 0,1 0,-30 0,29 0,1 0,-1 0,-29 0,0 0,30 0,-30 0,29 0,-29 0,29 0,1 0,29 0,-30 0,-29 0,88 0,-58 0,28 0,-28 0,-1 0,1 0,-1 0,-29 0,29 0,-29 0,30 0,-1 0,1 0,28 0,-28 0,29 0,-30 0,0 0,1 0,58 0,-88 0,29 0,-29 0,30 0,-30 0,29 0,1 0,-30 0,29 0,0 0,-29 0,0 0,30 0,-30 0,59 0,-30 0,30 0,-59 0,59 0,-30 0,59 0,-58 0,28 0,-28 0,-30 0,29 0,1 0,-1 0,-29 0,29 0,1 0,-1 0,30 0,0 0,-30 0,30 0,-30 0,30 0,-29 0,-30 0,29 0,0 0,-29 0,59 0,0 72,-29-72,-1 0,-29 0,0 0,29 0,-29 0,30 0,-1 0,1 0,-30 0,0 0,29 0,-29 0,0 0,29 0,-29 0,0 0,30 0,-1 0,1 0,-1 0,-29-72,29 72,1 0,-30 0,29-72,-29 72,0 0,0 0,30 0,-30 0,29 0,0 0,-29 0,0 0,30 0,-30 0,0 0,59 0,-59 0,29 0,0 72,-29-72,0 0,30 0,-30 0,29 0,-29 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7T00:05:25.72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-1 126,'0'0,"39"0,0 0,-39 0,78 0,0 0,-78 0,39 0,79 0,-118 0,78 0,78 39,-117-39,0 0,39 0,40 39,-79-39,0 0,78 0,-78 39,0-39,0 0,-39 0,117 0,-78 0,-39 0,40 0,-40 0,0 0,39 0,-39 0,39 0,-39 0,0 0,39 0,-39 0,39 0,0 0,0 0,-39 0,39 0,0-39,-39 39,39 0,0 0,-39 0,39 0,0 0,-39 0,0 0,40 0,38 0,-39 0,0 0,0 0,0 0,0 0,0 0,0 0,-39 0,117 0,-38 0,38-39,195-39,-194 78,-40-39,0 39,78-39,-117 39,40 0,-40 0,0 0,0 0,0 0,0 0,-39 0,39 0,0 0,-39 0,39 0,-39 0,78 0,-78 0,39 0,0 0,1 0,-1 0,0 0,-39 39,39-39,0 0,-39 0,39 0,-39 0,39 0,0 0,-39 0,39 0,0 0,-39 0,39 0,-39 0,39 0,-39 0,39 0,-39 0,118 0,-118 0,39 0,0 0,39 0,-78 0,39 0,0 0,39 0,-78 0,0 0,39 0,0 0,1 0,-40 0,39 0,-39 0,39 0,0 0,-39 0,39 0,39 0,-39 0,0 0,39 0,-39 0,0 0,1 0,-1 0,-39 0,39 0,0 0,0 0,0 0,-39 0,39 0,-39 0,0 0,39 0,0 0,0 0,0 0,0 0,0 0,40 0,-40 0,-39 0,39 0,39 0,-78 0,39 0,0 0,0 0,-39 0,39 0,0 0,-39 0,39 0,40 0,-40 0,0 0,0 39,0-39,0 0,-39 0,78 0,-78 0,0 0,39 0,-39 0,39 0,-39 0,78 0,-78 0,39 0,-39 0,40 0,-40 0,0 0,39 0,0 0,-39 0,39 0,-39 0,39 0,-39 0,39 0,-39 0,0 0,39 0,-39 0,0 0,39 0,-39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6T23:56:17.52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33,'0'0,"0"0,39 0,-39 0,39 0,-39 0,39 0,-39 0,0 0,39 0,0 0,-39 0,39 0,-39 0,0 39,39-39,-39 0,0 0,39 0,0 0,-39 0,0 0,39 0,-39 0,40 0,-40 0,0 0,39 0,-39 0,39 0,0 0,-39 0,39 0,-39 0,39 0,-39 0,39 0,0 0,-39 0,39 0,0 0,-39 0,0 0,39 0,-39 0,0 0,39 0,-39 0,0 0,39 0,1 0,-40 0,39 0,-39 0,78 0,-78 0,39 0,-39 0,0 0,39 0,0 0,0 0,-39 0,0 0,39 0,-39 0,39 0,-39 0,0 0,39 0,-39 0,0 0,39 0,-39 0,39 0,1 0,-40 0,39 0,-39 0,0 0,39 0,-39 0,0 0,39 0,-39 0,0 0,39 0,0 0,-39 0,0 0,39 0,-39 0,39 0,0 0,-39 0,39 0,-39 0,0 0,39 0,0 0,-39 0,39 0,1 0,-40 0,0 0,78 0,-78 0,39 0,-39 0,39 0,39 0,-78 0,39 0,-39-39,39 39,-39 0,39 0,-39 0,39 0,-39 0,39 0,0 0,1 0,-40 0,39 0,39 0,-39 0,39 0,-39 0,39 0,0 0,-78 0,79 0,-1 0,-39 0,0 0,39 0,-78 0,39 0,-39 0,39 0,39 0,-78 0,39 0,0 0,1 0,-1 0,0 0,39 0,0 0,-39 0,-39 0,39 0,-39 0,39 0,0 0,39 0,-38 0,194 0,-117 0,-39 0,-39 0,118 39,-79-39,0 0,39 39,-39-39,-38 0,-1 0,39 0,0 39,-39-39,0 0,78 0,-39 39,-38-39,116 0,-117 39,39-39,-39 0,117 39,-77-39,-1 0,78 0,-78 0,-39 0,39 0,-78 0,157 0,-118 0,0 0,78 0,-117 0,39 0,0 0,0 0,40 0,-79 0,39 0,39 0,-39 0,0 0,0 0,0 0,0 0,0 0,0 0,-39 0,39 0,-39 0,39 0,40 0,-40 0,-39 0,0 0,39 0,-39-39,0 39,39 0,-39 0,0 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6T23:56:26.11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9773 45,'0'0,"-39"0,39 0,-40 0,1 0,0 0,39 0,0 0,-39 0,0 0,0 0,39 0,0 0,-39 0,39 0,0 0,-39 0,0 0,39 0,-39 0,0 0,39 0,-39 0,0 0,-1 0,40 0,-39 0,39 0,-78 0,78 0,-39 0,0-39,-39 39,78 0,-39 0,0 0,-39 0,39 0,39 0,-40 0,1 0,0 0,0 0,39 0,-78 0,78 0,0 0,-78 0,39 0,-39 39,0-39,-1 0,79 0,-39 0,-39 0,39 0,0 0,0 0,39 0,-39 0,0 0,39 0,-39 0,0 0,39 0,-39 0,39 0,-79 0,79 0,-39 0,-39 0,78 0,-39 0,-78 0,38 0,40 0,0 0,-40 0,40 0,0 0,0 0,0 0,0 0,39 0,-39 0,0 0,39 0,-39 0,0 0,39 0,-39 0,-40 38,40-38,39 0,-39 0,0 0,39 0,-39 39,-117 0,117-39,-39 0,39 0,-40 0,1 0,78 0,-39 0,-39 0,39 0,0 0,39 0,-117 0,117 0,-39 0,-40 0,79 0,-78 0,78 0,-39 0,-39 0,39 0,0 0,0 0,-118 0,79 0,0 0,-117-39,156 39,0 0,0 0,-79 0,118 0,-39 0,39-39,-39 39,-39 0,39 0,-39 0,-118 0,157 0,-39 0,-39 0,78 0,0 0,-39 0,-40 0,118 0,-78 0,-39 0,39 0,0 0,39 0,-79 0,79 0,0 0,0 0,-39 0,0 0,39 0,-39 0,-79 0,118-38,-1-1,1 39,0 0,-156 0,116 0,-38 0,78 0,-156 0,78 0,38 0,-77 0,117 0,0 0,0 0,39 0,-78 0,78 0,-39 0,0 0,-1 39,40-39,-39 0,0 0,39 0,-78 0,39 0,39 0,-39 0,0 0,39 0,-39 0,-39 0,39 0,0 0,-40 38,40-38,39 0,-39 0,0 0,39 0,-39 0,-39 0,39 0,39 0,-39 0,0 0,39 39,-39-39,39 0,-39 0,39 0,0 0,-40 39,1-39,39 0,0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7T22:47:14.40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18,'0'0,"0"0,0 0,41 0,84 0,333 0,-166 0,-1 0,584 0,-584 0,0 0,-82 0,124 0,-208 0,-42 0,42 42,-125-42,42 0,-1 0,-41 0,83 0,42 0,458 41,-333-41,-83 0,124 0,-208 0,-41 0,41 0,-41 0,-42 0,42 0,-1 0,-41 0,42 0,0 0,-42 0,0 0,41 0,-41 0,42 0,-42 0,0 0,0 0,83 0,0 0,1 0,-43 0,126 0,-125 0,-1 0,42 0,-41 0,0 0,-1 0,43 42,-84-42,83 0,-83 0,125 0,-84 0,-41 0,0 0,42 0,0 0,-1 0,1 0,-42 0,42 0,-42 0,0 0,41 0,1 0,-42 0,42 0,-1 0,-41 0,0 0,42 0,-42 0,42 0,-42 0,0 0,41 0,-41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7T22:47:37.39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0 126,'0'0,"84"0,-43 0,1 0,166 0,-166 0,-1 0,84 0,-83 0,0 0,41 0,-42 0,-41 0,42 0,83 0,-83 0,-1 0,1 0,0 0,-1 0,-41 0,84 0,-84 0,41 0,-41 0,42 0,-42 0,41 0,1 0,-42 0,42 0,-42 0,41 0,1 0,0 0,-1 0,43 0,40 0,-40-43,-43 43,84 0,-41 0,-43 0,126 0,-126 0,43 0,-43 0,43 0,-43 0,84 0,-83 0,41 0,42 0,-83 0,-1 0,43 0,40 0,-82 0,41 0,-41 0,0 0,-42 0,41 0,43 0,-43 0,1 0,124 0,-124 0,41 0,1 0,165 0,-165 0,-43 0,126 0,-167 0,83 0,42 0,-42 0,1 0,41 0,208 43,-250-43,-41 0,-1 0,43 0,-43 0,1 0,83 0,-84 0,43 0,41 0,-42 0,-41 0,41 0,83 0,-82 0,-1 0,125 0,-166 0,41 0,0 0,1-85,-84 85,41 0,1 0,83 0,-84 0,1 0,41 0,42 0,-41 0,40 0,126 0,-166 0,-43 0,1 0,-42 0,41 0,1 0,0 0,-42 0,41 0,-41 0,42 0,-42 0,42 0,-1 0,-41 0,42 42,-42-42</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7T22:47:43.14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61,'0'0,"0"0,0 0,42 0,0 0,-1 0,1 0,124 0,-82 0,-43 0,168 0,-126 0,0 0,0 0,-41 0,0 0,41 0,-83 0,42 0,-1 0,1 0,-42 0,0 0,83 0,-41 0,-1 0,43 0,-1 0,-41 0,-42 0,125 0,-42 0,42-42,-84 42,1 0,0 0,-1 0,-41 0,42 0,-42 0,0 0,83 0,-41 0,-42 0,41 0,1 0,0 0,-42 0,83 0,-83 0,42 0,-42 0,41 0,-41 0,0 0,42 0,0 0,-42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7T22:48:22.62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D0A5FED-2C90-411B-8B82-4B5E3804818C}" emma:medium="tactile" emma:mode="ink">
          <msink:context xmlns:msink="http://schemas.microsoft.com/ink/2010/main" type="inkDrawing" rotatedBoundingBox="7952,9782 12949,9785 12948,9829 7952,9827" shapeName="Other"/>
        </emma:interpretation>
      </emma:emma>
    </inkml:annotationXML>
    <inkml:trace contextRef="#ctx0" brushRef="#br0">0 123,'0'0,"0"0,42 0,-42 0,0 0,83 0,-83 0,0 0,42 0,-42 0,41 0,-41 0,0 0,42 0,-42 0,0 0,42 0,-1 0,-41 0,42 0,-42 0,83 0,-41 0,-42 0,0 0,42 0,-1 0,1 0,-1 0,1 0,-42 0,0 0,42 0,-42 0,41 0,1 0,0-42,41 42,-41 0,41 0,-41 0,41 0,-42 0,126 0,-125 0,-1 0,1 0,0 0,-42 0,41 0,1 0,-1 0,-41 0,84 0,-84 0,83 0,-83 0,42 0,124 0,-124 0,41 0,-83 0,125 0,-83 0,-42 0,41 0,84 0,-41 0,-43 0,1 0,83 0,-84 0,1 0,0 0,-1 0,84 0,0 0,83 0,-124 0,-43 0,1 0,83 42,-84-42,1 0,41 0,-41 0,0 0,124 0,-124 0,-1 0,84 0,-83 0,-42 0,42 0,-1 0,1 0,0 0,-1 0,-41 0,42 0,-1 0,-41 0,42 0,0 0,-42 0,41 0,-41 0,0 0,42 0,-42-42,0 42,42 0,-42 0,0 0,0 0,41 0,-41 0,42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C63A1-ED9B-495D-B35F-8E8028FE9B70}" type="datetimeFigureOut">
              <a:rPr lang="en-US" smtClean="0"/>
              <a:t>6/10/2014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37348-31D0-4D1C-993F-E37451DA3536}" type="slidenum">
              <a:rPr lang="en-US" smtClean="0"/>
              <a:t>‹#›</a:t>
            </a:fld>
            <a:endParaRPr lang="en-US"/>
          </a:p>
        </p:txBody>
      </p:sp>
    </p:spTree>
    <p:extLst>
      <p:ext uri="{BB962C8B-B14F-4D97-AF65-F5344CB8AC3E}">
        <p14:creationId xmlns:p14="http://schemas.microsoft.com/office/powerpoint/2010/main" val="2596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Lubbock, 1/13/2013</a:t>
            </a:r>
          </a:p>
          <a:p>
            <a:r>
              <a:rPr lang="en-US" smtClean="0"/>
              <a:t>Lu </a:t>
            </a:r>
            <a:r>
              <a:rPr lang="en-US" dirty="0" smtClean="0"/>
              <a:t>20:4 "The baptism of John—was it from heaven or from men?"</a:t>
            </a:r>
            <a:endParaRPr lang="en-US" dirty="0"/>
          </a:p>
        </p:txBody>
      </p:sp>
      <p:sp>
        <p:nvSpPr>
          <p:cNvPr id="4" name="Slide Number Placeholder 3"/>
          <p:cNvSpPr>
            <a:spLocks noGrp="1"/>
          </p:cNvSpPr>
          <p:nvPr>
            <p:ph type="sldNum" sz="quarter" idx="10"/>
          </p:nvPr>
        </p:nvSpPr>
        <p:spPr/>
        <p:txBody>
          <a:bodyPr/>
          <a:lstStyle/>
          <a:p>
            <a:fld id="{21437348-31D0-4D1C-993F-E37451DA3536}" type="slidenum">
              <a:rPr lang="en-US" smtClean="0"/>
              <a:t>1</a:t>
            </a:fld>
            <a:endParaRPr lang="en-US"/>
          </a:p>
        </p:txBody>
      </p:sp>
    </p:spTree>
    <p:extLst>
      <p:ext uri="{BB962C8B-B14F-4D97-AF65-F5344CB8AC3E}">
        <p14:creationId xmlns:p14="http://schemas.microsoft.com/office/powerpoint/2010/main" val="88804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Am 3:3 Can two walk together, unless they are agreed?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21437348-31D0-4D1C-993F-E37451DA3536}" type="slidenum">
              <a:rPr lang="en-US" smtClean="0"/>
              <a:t>2</a:t>
            </a:fld>
            <a:endParaRPr lang="en-US"/>
          </a:p>
        </p:txBody>
      </p:sp>
    </p:spTree>
    <p:extLst>
      <p:ext uri="{BB962C8B-B14F-4D97-AF65-F5344CB8AC3E}">
        <p14:creationId xmlns:p14="http://schemas.microsoft.com/office/powerpoint/2010/main" val="327998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rPr>
              <a:t>How can anyone know what the grace of God will forgive except from the gospel? Howe can anyone say “he’ll surely offer grace” without proving it from the gospel?</a:t>
            </a:r>
          </a:p>
          <a:p>
            <a:r>
              <a:rPr lang="en-US" dirty="0" smtClean="0">
                <a:solidFill>
                  <a:srgbClr val="FFFF00"/>
                </a:solidFill>
              </a:rPr>
              <a:t>Grace is granted only toward those who repent (Lk.</a:t>
            </a:r>
            <a:r>
              <a:rPr lang="en-US" baseline="0" dirty="0" smtClean="0">
                <a:solidFill>
                  <a:srgbClr val="FFFF00"/>
                </a:solidFill>
              </a:rPr>
              <a:t> 17:3  what he commands of us; Acts 5:31; 8:22).</a:t>
            </a:r>
            <a:endParaRPr lang="en-US"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21437348-31D0-4D1C-993F-E37451DA3536}" type="slidenum">
              <a:rPr lang="en-US" smtClean="0"/>
              <a:t>7</a:t>
            </a:fld>
            <a:endParaRPr lang="en-US"/>
          </a:p>
        </p:txBody>
      </p:sp>
    </p:spTree>
    <p:extLst>
      <p:ext uri="{BB962C8B-B14F-4D97-AF65-F5344CB8AC3E}">
        <p14:creationId xmlns:p14="http://schemas.microsoft.com/office/powerpoint/2010/main" val="402760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BROADEN FELLOWSHIP – Truth is distinct and restrictive</a:t>
            </a:r>
            <a:r>
              <a:rPr lang="en-US" baseline="0" dirty="0" smtClean="0"/>
              <a:t> (Acts 4:12, if Jesus is the way, then there is no other way to be saved. Cf. Gal. 1:6) </a:t>
            </a:r>
            <a:r>
              <a:rPr lang="en-US" dirty="0" smtClean="0"/>
              <a:t>Truth is distinct from error</a:t>
            </a:r>
            <a:r>
              <a:rPr lang="en-US" baseline="0" dirty="0" smtClean="0"/>
              <a:t> as being clothed is distinct from being naked. Truth is something we are either girded with or not (Eph. 6:14). If it is not true, it is error. If it is not light, it is dark. Its good or evil. To love truth is to hate error. At the same time, truth restricts from walking in sin. Walking in truth requires three things. 1. being teachable of God’s way (Ps. 86:11).  2. Fearing God’s name, His authority (ibid.). Having fear is essential to walking in the way of God.  3. Obeying the commandments (2 Jn. 4).</a:t>
            </a:r>
            <a:endParaRPr lang="en-US" dirty="0" smtClean="0"/>
          </a:p>
          <a:p>
            <a:endParaRPr lang="en-US" dirty="0" smtClean="0"/>
          </a:p>
          <a:p>
            <a:r>
              <a:rPr lang="en-US" dirty="0" smtClean="0"/>
              <a:t>DOCTRINAL</a:t>
            </a:r>
            <a:r>
              <a:rPr lang="en-US" baseline="0" dirty="0" smtClean="0"/>
              <a:t> ACCOUNTABILITY AND DISCIPLINARY PROCEDURES are tough and time consuming.  We are called to test the spirits of God (1 Jn. 4:1; Rev. 2:2). When we begin to endorse error, we are causing division and are subject to be marked (Rom. 16:17). This can involve naming the person and his erroneous doctrine at times (cf. 2 Tim. 2:17, 18)</a:t>
            </a:r>
            <a:endParaRPr lang="en-US" dirty="0" smtClean="0"/>
          </a:p>
          <a:p>
            <a:r>
              <a:rPr lang="en-US" dirty="0" smtClean="0"/>
              <a:t>EFFECTS OF SIN – DEATH (Rom. 6:23)</a:t>
            </a:r>
          </a:p>
          <a:p>
            <a:endParaRPr lang="en-US" dirty="0" smtClean="0"/>
          </a:p>
          <a:p>
            <a:r>
              <a:rPr lang="en-US" dirty="0" smtClean="0"/>
              <a:t>BOOSTING</a:t>
            </a:r>
            <a:r>
              <a:rPr lang="en-US" baseline="0" dirty="0" smtClean="0"/>
              <a:t> POPULARITY – Lk. 6:26; Matt. 7:13, 14; Jn. 15:19</a:t>
            </a:r>
            <a:endParaRPr lang="en-US" dirty="0"/>
          </a:p>
        </p:txBody>
      </p:sp>
      <p:sp>
        <p:nvSpPr>
          <p:cNvPr id="4" name="Slide Number Placeholder 3"/>
          <p:cNvSpPr>
            <a:spLocks noGrp="1"/>
          </p:cNvSpPr>
          <p:nvPr>
            <p:ph type="sldNum" sz="quarter" idx="10"/>
          </p:nvPr>
        </p:nvSpPr>
        <p:spPr/>
        <p:txBody>
          <a:bodyPr/>
          <a:lstStyle/>
          <a:p>
            <a:fld id="{21437348-31D0-4D1C-993F-E37451DA3536}" type="slidenum">
              <a:rPr lang="en-US" smtClean="0"/>
              <a:t>18</a:t>
            </a:fld>
            <a:endParaRPr lang="en-US"/>
          </a:p>
        </p:txBody>
      </p:sp>
    </p:spTree>
    <p:extLst>
      <p:ext uri="{BB962C8B-B14F-4D97-AF65-F5344CB8AC3E}">
        <p14:creationId xmlns:p14="http://schemas.microsoft.com/office/powerpoint/2010/main" val="325703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either doing the will of the Father or practicing lawlessness.</a:t>
            </a:r>
            <a:endParaRPr lang="en-US" dirty="0"/>
          </a:p>
        </p:txBody>
      </p:sp>
      <p:sp>
        <p:nvSpPr>
          <p:cNvPr id="4" name="Slide Number Placeholder 3"/>
          <p:cNvSpPr>
            <a:spLocks noGrp="1"/>
          </p:cNvSpPr>
          <p:nvPr>
            <p:ph type="sldNum" sz="quarter" idx="10"/>
          </p:nvPr>
        </p:nvSpPr>
        <p:spPr/>
        <p:txBody>
          <a:bodyPr/>
          <a:lstStyle/>
          <a:p>
            <a:fld id="{21437348-31D0-4D1C-993F-E37451DA3536}" type="slidenum">
              <a:rPr lang="en-US" smtClean="0"/>
              <a:t>25</a:t>
            </a:fld>
            <a:endParaRPr lang="en-US"/>
          </a:p>
        </p:txBody>
      </p:sp>
    </p:spTree>
    <p:extLst>
      <p:ext uri="{BB962C8B-B14F-4D97-AF65-F5344CB8AC3E}">
        <p14:creationId xmlns:p14="http://schemas.microsoft.com/office/powerpoint/2010/main" val="166145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C71B462-2C78-46E6-8249-763A0700DC52}"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2852-17A3-494D-A1BF-A4359E588074}"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8462-6AE9-4107-AD7D-460FE313ADA2}"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71B462-2C78-46E6-8249-763A0700DC52}"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64C7E1-2AC5-41DA-8E60-399F192CD268}"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76F66-F200-4E59-9F53-27692BC1832F}"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2D3A9C-3DB8-47AD-8E1E-DA35E4897EF3}"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4A297D-46C3-42E5-8BD2-EFF49C2C6D77}"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D49341-19EB-48DA-99A5-A7DBF308CB8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1278E1-021A-4B1F-9ABB-17903892DE57}"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9ED12D-6E16-4880-AC98-B1D3D49289D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C7E1-2AC5-41DA-8E60-399F192CD268}"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3B1C47-A569-4625-B154-3104AF6C1AA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172852-17A3-494D-A1BF-A4359E588074}"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88462-6AE9-4107-AD7D-460FE313ADA2}"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C71B462-2C78-46E6-8249-763A0700DC5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83349384"/>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C64C7E1-2AC5-41DA-8E60-399F192CD2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86918793"/>
      </p:ext>
    </p:extLst>
  </p:cSld>
  <p:clrMapOvr>
    <a:masterClrMapping/>
  </p:clrMapOvr>
  <p:transition>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2976F66-F200-4E59-9F53-27692BC1832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7926407"/>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C2D3A9C-3DB8-47AD-8E1E-DA35E4897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05741070"/>
      </p:ext>
    </p:extLst>
  </p:cSld>
  <p:clrMapOvr>
    <a:masterClrMapping/>
  </p:clrMapOvr>
  <p:transition>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134A297D-46C3-42E5-8BD2-EFF49C2C6D7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09759006"/>
      </p:ext>
    </p:extLst>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7D49341-19EB-48DA-99A5-A7DBF308CB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39939197"/>
      </p:ext>
    </p:extLst>
  </p:cSld>
  <p:clrMapOvr>
    <a:masterClrMapping/>
  </p:clrMapOvr>
  <p:transition>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571278E1-021A-4B1F-9ABB-17903892DE5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47420133"/>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6F66-F200-4E59-9F53-27692BC1832F}"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8D9ED12D-6E16-4880-AC98-B1D3D49289D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30398736"/>
      </p:ext>
    </p:extLst>
  </p:cSld>
  <p:clrMapOvr>
    <a:masterClrMapping/>
  </p:clrMapOvr>
  <p:transition>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B3B1C47-A569-4625-B154-3104AF6C1AA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61313013"/>
      </p:ext>
    </p:extLst>
  </p:cSld>
  <p:clrMapOvr>
    <a:masterClrMapping/>
  </p:clrMapOvr>
  <p:transition>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F172852-17A3-494D-A1BF-A4359E58807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15989520"/>
      </p:ext>
    </p:extLst>
  </p:cSld>
  <p:clrMapOvr>
    <a:masterClrMapping/>
  </p:clrMapOvr>
  <p:transition>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5688462-6AE9-4107-AD7D-460FE313ADA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7479170"/>
      </p:ext>
    </p:extLst>
  </p:cSld>
  <p:clrMapOvr>
    <a:masterClrMapping/>
  </p:clrMapOvr>
  <p:transition>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1B462-2C78-46E6-8249-763A0700DC52}" type="slidenum">
              <a:rPr lang="en-US" smtClean="0"/>
              <a:pPr/>
              <a:t>‹#›</a:t>
            </a:fld>
            <a:endParaRPr lang="en-US"/>
          </a:p>
        </p:txBody>
      </p:sp>
    </p:spTree>
    <p:extLst>
      <p:ext uri="{BB962C8B-B14F-4D97-AF65-F5344CB8AC3E}">
        <p14:creationId xmlns:p14="http://schemas.microsoft.com/office/powerpoint/2010/main" val="3074445508"/>
      </p:ext>
    </p:extLst>
  </p:cSld>
  <p:clrMapOvr>
    <a:masterClrMapping/>
  </p:clrMapOvr>
  <p:transition>
    <p:fade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C7E1-2AC5-41DA-8E60-399F192CD268}" type="slidenum">
              <a:rPr lang="en-US" smtClean="0"/>
              <a:pPr/>
              <a:t>‹#›</a:t>
            </a:fld>
            <a:endParaRPr lang="en-US"/>
          </a:p>
        </p:txBody>
      </p:sp>
    </p:spTree>
    <p:extLst>
      <p:ext uri="{BB962C8B-B14F-4D97-AF65-F5344CB8AC3E}">
        <p14:creationId xmlns:p14="http://schemas.microsoft.com/office/powerpoint/2010/main" val="659216677"/>
      </p:ext>
    </p:extLst>
  </p:cSld>
  <p:clrMapOvr>
    <a:masterClrMapping/>
  </p:clrMapOvr>
  <p:transition>
    <p:fade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6F66-F200-4E59-9F53-27692BC1832F}" type="slidenum">
              <a:rPr lang="en-US" smtClean="0"/>
              <a:pPr/>
              <a:t>‹#›</a:t>
            </a:fld>
            <a:endParaRPr lang="en-US"/>
          </a:p>
        </p:txBody>
      </p:sp>
    </p:spTree>
    <p:extLst>
      <p:ext uri="{BB962C8B-B14F-4D97-AF65-F5344CB8AC3E}">
        <p14:creationId xmlns:p14="http://schemas.microsoft.com/office/powerpoint/2010/main" val="928141786"/>
      </p:ext>
    </p:extLst>
  </p:cSld>
  <p:clrMapOvr>
    <a:masterClrMapping/>
  </p:clrMapOvr>
  <p:transition>
    <p:fade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D3A9C-3DB8-47AD-8E1E-DA35E4897EF3}" type="slidenum">
              <a:rPr lang="en-US" smtClean="0"/>
              <a:pPr/>
              <a:t>‹#›</a:t>
            </a:fld>
            <a:endParaRPr lang="en-US"/>
          </a:p>
        </p:txBody>
      </p:sp>
    </p:spTree>
    <p:extLst>
      <p:ext uri="{BB962C8B-B14F-4D97-AF65-F5344CB8AC3E}">
        <p14:creationId xmlns:p14="http://schemas.microsoft.com/office/powerpoint/2010/main" val="3361946709"/>
      </p:ext>
    </p:extLst>
  </p:cSld>
  <p:clrMapOvr>
    <a:masterClrMapping/>
  </p:clrMapOvr>
  <p:transition>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A297D-46C3-42E5-8BD2-EFF49C2C6D77}" type="slidenum">
              <a:rPr lang="en-US" smtClean="0"/>
              <a:pPr/>
              <a:t>‹#›</a:t>
            </a:fld>
            <a:endParaRPr lang="en-US"/>
          </a:p>
        </p:txBody>
      </p:sp>
    </p:spTree>
    <p:extLst>
      <p:ext uri="{BB962C8B-B14F-4D97-AF65-F5344CB8AC3E}">
        <p14:creationId xmlns:p14="http://schemas.microsoft.com/office/powerpoint/2010/main" val="245778116"/>
      </p:ext>
    </p:extLst>
  </p:cSld>
  <p:clrMapOvr>
    <a:masterClrMapping/>
  </p:clrMapOvr>
  <p:transition>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49341-19EB-48DA-99A5-A7DBF308CB80}" type="slidenum">
              <a:rPr lang="en-US" smtClean="0"/>
              <a:pPr/>
              <a:t>‹#›</a:t>
            </a:fld>
            <a:endParaRPr lang="en-US"/>
          </a:p>
        </p:txBody>
      </p:sp>
    </p:spTree>
    <p:extLst>
      <p:ext uri="{BB962C8B-B14F-4D97-AF65-F5344CB8AC3E}">
        <p14:creationId xmlns:p14="http://schemas.microsoft.com/office/powerpoint/2010/main" val="1884437681"/>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D3A9C-3DB8-47AD-8E1E-DA35E4897EF3}"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278E1-021A-4B1F-9ABB-17903892DE57}" type="slidenum">
              <a:rPr lang="en-US" smtClean="0"/>
              <a:pPr/>
              <a:t>‹#›</a:t>
            </a:fld>
            <a:endParaRPr lang="en-US"/>
          </a:p>
        </p:txBody>
      </p:sp>
    </p:spTree>
    <p:extLst>
      <p:ext uri="{BB962C8B-B14F-4D97-AF65-F5344CB8AC3E}">
        <p14:creationId xmlns:p14="http://schemas.microsoft.com/office/powerpoint/2010/main" val="3798530719"/>
      </p:ext>
    </p:extLst>
  </p:cSld>
  <p:clrMapOvr>
    <a:masterClrMapping/>
  </p:clrMapOvr>
  <p:transition>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ED12D-6E16-4880-AC98-B1D3D49289DE}" type="slidenum">
              <a:rPr lang="en-US" smtClean="0"/>
              <a:pPr/>
              <a:t>‹#›</a:t>
            </a:fld>
            <a:endParaRPr lang="en-US"/>
          </a:p>
        </p:txBody>
      </p:sp>
    </p:spTree>
    <p:extLst>
      <p:ext uri="{BB962C8B-B14F-4D97-AF65-F5344CB8AC3E}">
        <p14:creationId xmlns:p14="http://schemas.microsoft.com/office/powerpoint/2010/main" val="663941917"/>
      </p:ext>
    </p:extLst>
  </p:cSld>
  <p:clrMapOvr>
    <a:masterClrMapping/>
  </p:clrMapOvr>
  <p:transition>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B1C47-A569-4625-B154-3104AF6C1AAA}" type="slidenum">
              <a:rPr lang="en-US" smtClean="0"/>
              <a:pPr/>
              <a:t>‹#›</a:t>
            </a:fld>
            <a:endParaRPr lang="en-US"/>
          </a:p>
        </p:txBody>
      </p:sp>
    </p:spTree>
    <p:extLst>
      <p:ext uri="{BB962C8B-B14F-4D97-AF65-F5344CB8AC3E}">
        <p14:creationId xmlns:p14="http://schemas.microsoft.com/office/powerpoint/2010/main" val="3924189614"/>
      </p:ext>
    </p:extLst>
  </p:cSld>
  <p:clrMapOvr>
    <a:masterClrMapping/>
  </p:clrMapOvr>
  <p:transition>
    <p:fade thruBlk="1"/>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2852-17A3-494D-A1BF-A4359E588074}" type="slidenum">
              <a:rPr lang="en-US" smtClean="0"/>
              <a:pPr/>
              <a:t>‹#›</a:t>
            </a:fld>
            <a:endParaRPr lang="en-US"/>
          </a:p>
        </p:txBody>
      </p:sp>
    </p:spTree>
    <p:extLst>
      <p:ext uri="{BB962C8B-B14F-4D97-AF65-F5344CB8AC3E}">
        <p14:creationId xmlns:p14="http://schemas.microsoft.com/office/powerpoint/2010/main" val="2714300654"/>
      </p:ext>
    </p:extLst>
  </p:cSld>
  <p:clrMapOvr>
    <a:masterClrMapping/>
  </p:clrMapOvr>
  <p:transition>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8462-6AE9-4107-AD7D-460FE313ADA2}" type="slidenum">
              <a:rPr lang="en-US" smtClean="0"/>
              <a:pPr/>
              <a:t>‹#›</a:t>
            </a:fld>
            <a:endParaRPr lang="en-US"/>
          </a:p>
        </p:txBody>
      </p:sp>
    </p:spTree>
    <p:extLst>
      <p:ext uri="{BB962C8B-B14F-4D97-AF65-F5344CB8AC3E}">
        <p14:creationId xmlns:p14="http://schemas.microsoft.com/office/powerpoint/2010/main" val="2893469731"/>
      </p:ext>
    </p:extLst>
  </p:cSld>
  <p:clrMapOvr>
    <a:masterClrMapping/>
  </p:clrMapOvr>
  <p:transition>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1B462-2C78-46E6-8249-763A0700DC52}"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C7E1-2AC5-41DA-8E60-399F192CD268}"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6F66-F200-4E59-9F53-27692BC1832F}"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D3A9C-3DB8-47AD-8E1E-DA35E4897EF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A297D-46C3-42E5-8BD2-EFF49C2C6D77}"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A297D-46C3-42E5-8BD2-EFF49C2C6D77}"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49341-19EB-48DA-99A5-A7DBF308CB8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278E1-021A-4B1F-9ABB-17903892DE57}"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ED12D-6E16-4880-AC98-B1D3D49289D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B1C47-A569-4625-B154-3104AF6C1AAA}"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2852-17A3-494D-A1BF-A4359E588074}"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8462-6AE9-4107-AD7D-460FE313ADA2}"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C71B462-2C78-46E6-8249-763A0700DC5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90352064"/>
      </p:ext>
    </p:extLst>
  </p:cSld>
  <p:clrMapOvr>
    <a:masterClrMapping/>
  </p:clrMapOvr>
  <p:transition>
    <p:fade thruBlk="1"/>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C64C7E1-2AC5-41DA-8E60-399F192CD2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1276733"/>
      </p:ext>
    </p:extLst>
  </p:cSld>
  <p:clrMapOvr>
    <a:masterClrMapping/>
  </p:clrMapOvr>
  <p:transition>
    <p:fade thruBlk="1"/>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2976F66-F200-4E59-9F53-27692BC1832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99679401"/>
      </p:ext>
    </p:extLst>
  </p:cSld>
  <p:clrMapOvr>
    <a:masterClrMapping/>
  </p:clrMapOvr>
  <p:transition>
    <p:fade thruBlk="1"/>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C2D3A9C-3DB8-47AD-8E1E-DA35E4897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09769920"/>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49341-19EB-48DA-99A5-A7DBF308CB8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134A297D-46C3-42E5-8BD2-EFF49C2C6D7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1455544"/>
      </p:ext>
    </p:extLst>
  </p:cSld>
  <p:clrMapOvr>
    <a:masterClrMapping/>
  </p:clrMapOvr>
  <p:transition>
    <p:fade thruBlk="1"/>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7D49341-19EB-48DA-99A5-A7DBF308CB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1633506"/>
      </p:ext>
    </p:extLst>
  </p:cSld>
  <p:clrMapOvr>
    <a:masterClrMapping/>
  </p:clrMapOvr>
  <p:transition>
    <p:fade thruBlk="1"/>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571278E1-021A-4B1F-9ABB-17903892DE5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45215736"/>
      </p:ext>
    </p:extLst>
  </p:cSld>
  <p:clrMapOvr>
    <a:masterClrMapping/>
  </p:clrMapOvr>
  <p:transition>
    <p:fade thruBlk="1"/>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8D9ED12D-6E16-4880-AC98-B1D3D49289D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8330137"/>
      </p:ext>
    </p:extLst>
  </p:cSld>
  <p:clrMapOvr>
    <a:masterClrMapping/>
  </p:clrMapOvr>
  <p:transition>
    <p:fade thruBlk="1"/>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B3B1C47-A569-4625-B154-3104AF6C1AA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48762281"/>
      </p:ext>
    </p:extLst>
  </p:cSld>
  <p:clrMapOvr>
    <a:masterClrMapping/>
  </p:clrMapOvr>
  <p:transition>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F172852-17A3-494D-A1BF-A4359E58807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15757776"/>
      </p:ext>
    </p:extLst>
  </p:cSld>
  <p:clrMapOvr>
    <a:masterClrMapping/>
  </p:clrMapOvr>
  <p:transition>
    <p:fade thruBlk="1"/>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5688462-6AE9-4107-AD7D-460FE313ADA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04358278"/>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278E1-021A-4B1F-9ABB-17903892DE57}"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ED12D-6E16-4880-AC98-B1D3D49289D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B1C47-A569-4625-B154-3104AF6C1AA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1" name="Picture 13" descr="http://farm3.static.flickr.com/2232/1535243949_bc184bea81_o.jpg"/>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100">
                <a:solidFill>
                  <a:schemeClr val="bg1"/>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fld id="{75DDA44E-067C-47BE-A7A8-872EECBBBA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moke effect 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75DDA44E-067C-47BE-A7A8-872EECBBBA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b="1">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bg1"/>
          </a:solidFill>
          <a:latin typeface="+mn-lt"/>
        </a:defRPr>
      </a:lvl2pPr>
      <a:lvl3pPr marL="1143000" indent="-228600" algn="l" rtl="0" eaLnBrk="1" fontAlgn="base" hangingPunct="1">
        <a:spcBef>
          <a:spcPct val="20000"/>
        </a:spcBef>
        <a:spcAft>
          <a:spcPct val="0"/>
        </a:spcAft>
        <a:buChar char="•"/>
        <a:defRPr sz="2400" b="1">
          <a:solidFill>
            <a:schemeClr val="bg1"/>
          </a:solidFill>
          <a:latin typeface="+mn-lt"/>
        </a:defRPr>
      </a:lvl3pPr>
      <a:lvl4pPr marL="1600200" indent="-228600" algn="l" rtl="0" eaLnBrk="1" fontAlgn="base" hangingPunct="1">
        <a:spcBef>
          <a:spcPct val="20000"/>
        </a:spcBef>
        <a:spcAft>
          <a:spcPct val="0"/>
        </a:spcAft>
        <a:buChar char="–"/>
        <a:defRPr sz="2000" b="1">
          <a:solidFill>
            <a:schemeClr val="bg1"/>
          </a:solidFill>
          <a:latin typeface="+mn-lt"/>
        </a:defRPr>
      </a:lvl4pPr>
      <a:lvl5pPr marL="2057400" indent="-228600" algn="l" rtl="0" eaLnBrk="1" fontAlgn="base" hangingPunct="1">
        <a:spcBef>
          <a:spcPct val="20000"/>
        </a:spcBef>
        <a:spcAft>
          <a:spcPct val="0"/>
        </a:spcAft>
        <a:buChar char="»"/>
        <a:defRPr sz="2000" b="1">
          <a:solidFill>
            <a:schemeClr val="bg1"/>
          </a:solidFill>
          <a:latin typeface="+mn-lt"/>
        </a:defRPr>
      </a:lvl5pPr>
      <a:lvl6pPr marL="2514600" indent="-228600" algn="l" rtl="0" eaLnBrk="1" fontAlgn="base" hangingPunct="1">
        <a:spcBef>
          <a:spcPct val="20000"/>
        </a:spcBef>
        <a:spcAft>
          <a:spcPct val="0"/>
        </a:spcAft>
        <a:buChar char="»"/>
        <a:defRPr sz="2000" b="1">
          <a:solidFill>
            <a:schemeClr val="bg1"/>
          </a:solidFill>
          <a:latin typeface="+mn-lt"/>
        </a:defRPr>
      </a:lvl6pPr>
      <a:lvl7pPr marL="2971800" indent="-228600" algn="l" rtl="0" eaLnBrk="1" fontAlgn="base" hangingPunct="1">
        <a:spcBef>
          <a:spcPct val="20000"/>
        </a:spcBef>
        <a:spcAft>
          <a:spcPct val="0"/>
        </a:spcAft>
        <a:buChar char="»"/>
        <a:defRPr sz="2000" b="1">
          <a:solidFill>
            <a:schemeClr val="bg1"/>
          </a:solidFill>
          <a:latin typeface="+mn-lt"/>
        </a:defRPr>
      </a:lvl7pPr>
      <a:lvl8pPr marL="3429000" indent="-228600" algn="l" rtl="0" eaLnBrk="1" fontAlgn="base" hangingPunct="1">
        <a:spcBef>
          <a:spcPct val="20000"/>
        </a:spcBef>
        <a:spcAft>
          <a:spcPct val="0"/>
        </a:spcAft>
        <a:buChar char="»"/>
        <a:defRPr sz="2000" b="1">
          <a:solidFill>
            <a:schemeClr val="bg1"/>
          </a:solidFill>
          <a:latin typeface="+mn-lt"/>
        </a:defRPr>
      </a:lvl8pPr>
      <a:lvl9pPr marL="3886200" indent="-228600" algn="l" rtl="0" eaLnBrk="1" fontAlgn="base" hangingPunct="1">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1" name="Picture 13" descr="http://farm3.static.flickr.com/2232/1535243949_bc184bea81_o.jpg"/>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100">
                <a:solidFill>
                  <a:schemeClr val="bg1"/>
                </a:solidFill>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fld id="{75DDA44E-067C-47BE-A7A8-872EECBBBAC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04193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DA44E-067C-47BE-A7A8-872EECBBBAC2}" type="slidenum">
              <a:rPr lang="en-US" smtClean="0"/>
              <a:pPr/>
              <a:t>‹#›</a:t>
            </a:fld>
            <a:endParaRPr lang="en-US"/>
          </a:p>
        </p:txBody>
      </p:sp>
    </p:spTree>
    <p:extLst>
      <p:ext uri="{BB962C8B-B14F-4D97-AF65-F5344CB8AC3E}">
        <p14:creationId xmlns:p14="http://schemas.microsoft.com/office/powerpoint/2010/main" val="11153961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5DDA44E-067C-47BE-A7A8-872EECBBBA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thruBlk="1"/>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1" name="Picture 13" descr="http://farm3.static.flickr.com/2232/1535243949_bc184bea81_o.jpg"/>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100">
                <a:solidFill>
                  <a:schemeClr val="bg1"/>
                </a:solidFill>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fld id="{75DDA44E-067C-47BE-A7A8-872EECBBBAC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195877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customXml" Target="../ink/ink4.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hyperlink" Target="http://www.bibleworld.com/daysgen1.pdf" TargetMode="External"/><Relationship Id="rId2" Type="http://schemas.openxmlformats.org/officeDocument/2006/relationships/slideLayout" Target="../slideLayouts/slideLayout57.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image" Target="../media/image9.emf"/><Relationship Id="rId5" Type="http://schemas.openxmlformats.org/officeDocument/2006/relationships/customXml" Target="../ink/ink6.xml"/><Relationship Id="rId10" Type="http://schemas.openxmlformats.org/officeDocument/2006/relationships/image" Target="../media/image7.emf"/><Relationship Id="rId4" Type="http://schemas.openxmlformats.org/officeDocument/2006/relationships/image" Target="../media/image8.emf"/><Relationship Id="rId9" Type="http://schemas.openxmlformats.org/officeDocument/2006/relationships/customXml" Target="../ink/ink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8.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prstTxWarp prst="textWave2">
              <a:avLst/>
            </a:prstTxWarp>
          </a:bodyPr>
          <a:lstStyle/>
          <a:p>
            <a:r>
              <a:rPr lang="en-US" dirty="0" smtClean="0"/>
              <a:t>Unity In Diversity</a:t>
            </a:r>
            <a:endParaRPr lang="en-US" dirty="0"/>
          </a:p>
        </p:txBody>
      </p:sp>
      <p:sp>
        <p:nvSpPr>
          <p:cNvPr id="5" name="Subtitle 4"/>
          <p:cNvSpPr>
            <a:spLocks noGrp="1"/>
          </p:cNvSpPr>
          <p:nvPr>
            <p:ph type="subTitle" idx="1"/>
          </p:nvPr>
        </p:nvSpPr>
        <p:spPr/>
        <p:txBody>
          <a:bodyPr/>
          <a:lstStyle/>
          <a:p>
            <a:r>
              <a:rPr lang="en-US" dirty="0" smtClean="0"/>
              <a:t>From Heaven Or Men?</a:t>
            </a:r>
            <a:endParaRPr lang="en-US" dirty="0"/>
          </a:p>
        </p:txBody>
      </p:sp>
      <p:sp>
        <p:nvSpPr>
          <p:cNvPr id="6" name="TextBox 5"/>
          <p:cNvSpPr txBox="1"/>
          <p:nvPr/>
        </p:nvSpPr>
        <p:spPr>
          <a:xfrm>
            <a:off x="0" y="6412468"/>
            <a:ext cx="9144000" cy="369332"/>
          </a:xfrm>
          <a:prstGeom prst="rect">
            <a:avLst/>
          </a:prstGeom>
          <a:noFill/>
        </p:spPr>
        <p:txBody>
          <a:bodyPr wrap="square" rtlCol="0">
            <a:spAutoFit/>
          </a:bodyPr>
          <a:lstStyle/>
          <a:p>
            <a:pPr algn="ctr"/>
            <a:r>
              <a:rPr lang="en-US" i="1" dirty="0" smtClean="0">
                <a:solidFill>
                  <a:schemeClr val="bg2">
                    <a:lumMod val="75000"/>
                  </a:schemeClr>
                </a:solidFill>
              </a:rPr>
              <a:t>All verses are from the </a:t>
            </a:r>
            <a:r>
              <a:rPr lang="en-US" i="1" dirty="0" err="1" smtClean="0">
                <a:solidFill>
                  <a:schemeClr val="bg2">
                    <a:lumMod val="75000"/>
                  </a:schemeClr>
                </a:solidFill>
              </a:rPr>
              <a:t>NKJV</a:t>
            </a:r>
            <a:r>
              <a:rPr lang="en-US" i="1" dirty="0" smtClean="0">
                <a:solidFill>
                  <a:schemeClr val="bg2">
                    <a:lumMod val="75000"/>
                  </a:schemeClr>
                </a:solidFill>
              </a:rPr>
              <a:t> unless noted.</a:t>
            </a:r>
            <a:endParaRPr lang="en-US" i="1" dirty="0">
              <a:solidFill>
                <a:schemeClr val="bg2">
                  <a:lumMod val="75000"/>
                </a:schemeClr>
              </a:solidFill>
            </a:endParaRPr>
          </a:p>
        </p:txBody>
      </p:sp>
    </p:spTree>
    <p:extLst>
      <p:ext uri="{BB962C8B-B14F-4D97-AF65-F5344CB8AC3E}">
        <p14:creationId xmlns:p14="http://schemas.microsoft.com/office/powerpoint/2010/main" val="1290083705"/>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152400" y="1326931"/>
            <a:ext cx="6629401" cy="5105400"/>
          </a:xfrm>
          <a:prstGeom prst="rect">
            <a:avLst/>
          </a:prstGeom>
          <a:noFill/>
          <a:ln w="9525">
            <a:noFill/>
            <a:miter lim="800000"/>
            <a:headEnd/>
            <a:tailEnd/>
          </a:ln>
          <a:effectLst/>
        </p:spPr>
      </p:pic>
      <p:grpSp>
        <p:nvGrpSpPr>
          <p:cNvPr id="23" name="Group 22"/>
          <p:cNvGrpSpPr/>
          <p:nvPr/>
        </p:nvGrpSpPr>
        <p:grpSpPr>
          <a:xfrm>
            <a:off x="6629401" y="1066800"/>
            <a:ext cx="2209799" cy="4800600"/>
            <a:chOff x="6629401" y="1066800"/>
            <a:chExt cx="2209799" cy="4800600"/>
          </a:xfrm>
        </p:grpSpPr>
        <p:sp>
          <p:nvSpPr>
            <p:cNvPr id="10" name="Rectangle 9"/>
            <p:cNvSpPr/>
            <p:nvPr/>
          </p:nvSpPr>
          <p:spPr>
            <a:xfrm>
              <a:off x="6629401" y="1066800"/>
              <a:ext cx="2209799" cy="480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TextBox 8"/>
            <p:cNvSpPr txBox="1"/>
            <p:nvPr/>
          </p:nvSpPr>
          <p:spPr>
            <a:xfrm>
              <a:off x="6716437" y="1150203"/>
              <a:ext cx="2025658"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t>Does Not Have God!</a:t>
              </a:r>
              <a:endParaRPr lang="en-US" sz="2400" dirty="0"/>
            </a:p>
          </p:txBody>
        </p:sp>
        <p:sp>
          <p:nvSpPr>
            <p:cNvPr id="12" name="TextBox 11"/>
            <p:cNvSpPr txBox="1"/>
            <p:nvPr/>
          </p:nvSpPr>
          <p:spPr>
            <a:xfrm>
              <a:off x="6706631" y="2145268"/>
              <a:ext cx="2113079" cy="400110"/>
            </a:xfrm>
            <a:prstGeom prst="rect">
              <a:avLst/>
            </a:prstGeom>
            <a:noFill/>
          </p:spPr>
          <p:txBody>
            <a:bodyPr wrap="none" rtlCol="0">
              <a:spAutoFit/>
            </a:bodyPr>
            <a:lstStyle/>
            <a:p>
              <a:pPr algn="ctr"/>
              <a:r>
                <a:rPr lang="en-US" sz="2000" i="1" spc="300" dirty="0" smtClean="0"/>
                <a:t>transgresses</a:t>
              </a:r>
              <a:endParaRPr lang="en-US" sz="2000" i="1" spc="300" dirty="0"/>
            </a:p>
          </p:txBody>
        </p:sp>
      </p:grpSp>
      <p:sp>
        <p:nvSpPr>
          <p:cNvPr id="25603" name="Text Box 3"/>
          <p:cNvSpPr txBox="1">
            <a:spLocks noChangeArrowheads="1"/>
          </p:cNvSpPr>
          <p:nvPr/>
        </p:nvSpPr>
        <p:spPr bwMode="auto">
          <a:xfrm>
            <a:off x="952501" y="1600200"/>
            <a:ext cx="5105400" cy="360098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ctr" eaLnBrk="0" hangingPunct="0">
              <a:spcBef>
                <a:spcPct val="50000"/>
              </a:spcBef>
            </a:pPr>
            <a:r>
              <a:rPr lang="en-US" sz="3200" dirty="0" smtClean="0">
                <a:solidFill>
                  <a:srgbClr val="C00000"/>
                </a:solidFill>
                <a:effectLst>
                  <a:outerShdw blurRad="50800" dist="38100" dir="2700000" algn="tl" rotWithShape="0">
                    <a:prstClr val="black">
                      <a:alpha val="40000"/>
                    </a:prstClr>
                  </a:outerShdw>
                </a:effectLst>
                <a:latin typeface="Eras Bold ITC" pitchFamily="34" charset="0"/>
              </a:rPr>
              <a:t>2 John 9</a:t>
            </a:r>
            <a:r>
              <a:rPr lang="en-US" sz="3200" dirty="0" smtClean="0">
                <a:solidFill>
                  <a:prstClr val="black"/>
                </a:solidFill>
                <a:latin typeface="Eras Demi ITC" pitchFamily="34" charset="0"/>
              </a:rPr>
              <a:t/>
            </a:r>
            <a:br>
              <a:rPr lang="en-US" sz="3200" dirty="0" smtClean="0">
                <a:solidFill>
                  <a:prstClr val="black"/>
                </a:solidFill>
                <a:latin typeface="Eras Demi ITC" pitchFamily="34" charset="0"/>
              </a:rPr>
            </a:br>
            <a:r>
              <a:rPr lang="en-US" sz="2800" dirty="0" smtClean="0">
                <a:solidFill>
                  <a:prstClr val="black"/>
                </a:solidFill>
                <a:latin typeface="Eras Demi ITC" pitchFamily="34" charset="0"/>
              </a:rPr>
              <a:t>“</a:t>
            </a:r>
            <a:r>
              <a:rPr lang="en-US" sz="2800" dirty="0">
                <a:solidFill>
                  <a:prstClr val="black"/>
                </a:solidFill>
                <a:latin typeface="Eras Demi ITC" pitchFamily="34" charset="0"/>
              </a:rPr>
              <a:t>Whoever transgresses and does not abide in the doctrine of Christ does not have God. He who abides in the doctrine of Christ has both the Father and the Son.”</a:t>
            </a:r>
          </a:p>
        </p:txBody>
      </p:sp>
      <p:sp>
        <p:nvSpPr>
          <p:cNvPr id="7" name="Rectangle 2"/>
          <p:cNvSpPr>
            <a:spLocks noGrp="1" noChangeArrowheads="1"/>
          </p:cNvSpPr>
          <p:nvPr>
            <p:ph type="title"/>
          </p:nvPr>
        </p:nvSpPr>
        <p:spPr>
          <a:xfrm>
            <a:off x="457200" y="274638"/>
            <a:ext cx="8229600" cy="1143000"/>
          </a:xfrm>
          <a:effectLst>
            <a:outerShdw blurRad="50800" dist="38100" dir="2700000" algn="tl" rotWithShape="0">
              <a:prstClr val="black">
                <a:alpha val="40000"/>
              </a:prstClr>
            </a:outerShdw>
          </a:effectLst>
        </p:spPr>
        <p:txBody>
          <a:bodyPr/>
          <a:lstStyle/>
          <a:p>
            <a:r>
              <a:rPr lang="en-US" sz="4800" dirty="0">
                <a:latin typeface="Aharoni" pitchFamily="2" charset="-79"/>
                <a:cs typeface="Aharoni" pitchFamily="2" charset="-79"/>
              </a:rPr>
              <a:t>GOD’S ANSWER</a:t>
            </a:r>
          </a:p>
        </p:txBody>
      </p:sp>
      <p:grpSp>
        <p:nvGrpSpPr>
          <p:cNvPr id="11" name="Group 10"/>
          <p:cNvGrpSpPr/>
          <p:nvPr/>
        </p:nvGrpSpPr>
        <p:grpSpPr>
          <a:xfrm>
            <a:off x="6679135" y="2741287"/>
            <a:ext cx="2069797" cy="3061633"/>
            <a:chOff x="6848908" y="2424767"/>
            <a:chExt cx="2069797" cy="3061633"/>
          </a:xfrm>
        </p:grpSpPr>
        <p:sp>
          <p:nvSpPr>
            <p:cNvPr id="2" name="Rectangle 1"/>
            <p:cNvSpPr/>
            <p:nvPr/>
          </p:nvSpPr>
          <p:spPr>
            <a:xfrm>
              <a:off x="6893047" y="2500966"/>
              <a:ext cx="2022353" cy="29854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Box 2"/>
            <p:cNvSpPr txBox="1"/>
            <p:nvPr/>
          </p:nvSpPr>
          <p:spPr>
            <a:xfrm>
              <a:off x="6848908" y="2424767"/>
              <a:ext cx="2069797" cy="2985433"/>
            </a:xfrm>
            <a:prstGeom prst="rect">
              <a:avLst/>
            </a:prstGeom>
            <a:noFill/>
          </p:spPr>
          <p:txBody>
            <a:bodyPr wrap="none" rtlCol="0">
              <a:spAutoFit/>
            </a:bodyPr>
            <a:lstStyle/>
            <a:p>
              <a:pPr algn="ctr"/>
              <a:r>
                <a:rPr lang="en-US" sz="2800" b="1" dirty="0" smtClean="0"/>
                <a:t>Doctrine</a:t>
              </a:r>
              <a:br>
                <a:rPr lang="en-US" sz="2800" b="1" dirty="0" smtClean="0"/>
              </a:br>
              <a:r>
                <a:rPr lang="en-US" sz="2800" b="1" dirty="0" smtClean="0"/>
                <a:t>of Christ</a:t>
              </a:r>
            </a:p>
            <a:p>
              <a:pPr algn="ctr"/>
              <a:endParaRPr lang="en-US" dirty="0"/>
            </a:p>
            <a:p>
              <a:pPr algn="ctr"/>
              <a:r>
                <a:rPr lang="en-US" b="1" dirty="0" smtClean="0">
                  <a:solidFill>
                    <a:srgbClr val="FFFF00"/>
                  </a:solidFill>
                </a:rPr>
                <a:t>He who abides in</a:t>
              </a:r>
            </a:p>
            <a:p>
              <a:pPr algn="ctr"/>
              <a:r>
                <a:rPr lang="en-US" sz="2400" b="1" dirty="0" smtClean="0"/>
                <a:t>HAS</a:t>
              </a:r>
              <a:endParaRPr lang="en-US" sz="2400" b="1" dirty="0"/>
            </a:p>
            <a:p>
              <a:pPr algn="ctr"/>
              <a:r>
                <a:rPr lang="en-US" sz="2400" b="1" dirty="0" smtClean="0"/>
                <a:t>FATHER</a:t>
              </a:r>
              <a:br>
                <a:rPr lang="en-US" sz="2400" b="1" dirty="0" smtClean="0"/>
              </a:br>
              <a:r>
                <a:rPr lang="en-US" sz="2400" b="1" dirty="0" smtClean="0"/>
                <a:t>&amp;</a:t>
              </a:r>
              <a:br>
                <a:rPr lang="en-US" sz="2400" b="1" dirty="0" smtClean="0"/>
              </a:br>
              <a:r>
                <a:rPr lang="en-US" sz="2400" b="1" dirty="0" smtClean="0"/>
                <a:t>SON</a:t>
              </a:r>
              <a:endParaRPr lang="en-US" sz="2400" b="1" dirty="0"/>
            </a:p>
          </p:txBody>
        </p:sp>
      </p:grpSp>
      <p:cxnSp>
        <p:nvCxnSpPr>
          <p:cNvPr id="5" name="Straight Arrow Connector 4"/>
          <p:cNvCxnSpPr/>
          <p:nvPr/>
        </p:nvCxnSpPr>
        <p:spPr>
          <a:xfrm flipV="1">
            <a:off x="5943600" y="3276600"/>
            <a:ext cx="1066800" cy="3810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3" idx="0"/>
            <a:endCxn id="9" idx="2"/>
          </p:cNvCxnSpPr>
          <p:nvPr/>
        </p:nvCxnSpPr>
        <p:spPr>
          <a:xfrm flipV="1">
            <a:off x="7714034" y="1981200"/>
            <a:ext cx="15232" cy="760087"/>
          </a:xfrm>
          <a:prstGeom prst="straightConnector1">
            <a:avLst/>
          </a:prstGeom>
          <a:ln w="28575">
            <a:prstDash val="sysDash"/>
            <a:tailEnd type="arrow"/>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2982462" y="3560760"/>
              <a:ext cx="2771640" cy="96840"/>
            </p14:xfrm>
          </p:contentPart>
        </mc:Choice>
        <mc:Fallback xmlns="">
          <p:pic>
            <p:nvPicPr>
              <p:cNvPr id="19" name="Ink 18"/>
              <p:cNvPicPr/>
              <p:nvPr/>
            </p:nvPicPr>
            <p:blipFill>
              <a:blip r:embed="rId4"/>
              <a:stretch>
                <a:fillRect/>
              </a:stretch>
            </p:blipFill>
            <p:spPr>
              <a:xfrm>
                <a:off x="2922342" y="3440880"/>
                <a:ext cx="28918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1462542" y="4007105"/>
              <a:ext cx="3518280" cy="59040"/>
            </p14:xfrm>
          </p:contentPart>
        </mc:Choice>
        <mc:Fallback xmlns="">
          <p:pic>
            <p:nvPicPr>
              <p:cNvPr id="20" name="Ink 19"/>
              <p:cNvPicPr/>
              <p:nvPr/>
            </p:nvPicPr>
            <p:blipFill>
              <a:blip r:embed="rId6"/>
              <a:stretch>
                <a:fillRect/>
              </a:stretch>
            </p:blipFill>
            <p:spPr>
              <a:xfrm>
                <a:off x="1402782" y="3887225"/>
                <a:ext cx="3637800" cy="299160"/>
              </a:xfrm>
              <a:prstGeom prst="rect">
                <a:avLst/>
              </a:prstGeom>
            </p:spPr>
          </p:pic>
        </mc:Fallback>
      </mc:AlternateContent>
      <p:cxnSp>
        <p:nvCxnSpPr>
          <p:cNvPr id="8" name="Straight Connector 7"/>
          <p:cNvCxnSpPr/>
          <p:nvPr/>
        </p:nvCxnSpPr>
        <p:spPr>
          <a:xfrm>
            <a:off x="4368282" y="3400693"/>
            <a:ext cx="1385820"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1219200" y="3810000"/>
            <a:ext cx="1665937"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rot="20399999">
            <a:off x="4771451" y="1653512"/>
            <a:ext cx="1284326" cy="461665"/>
          </a:xfrm>
          <a:prstGeom prst="rect">
            <a:avLst/>
          </a:prstGeom>
          <a:noFill/>
        </p:spPr>
        <p:txBody>
          <a:bodyPr wrap="none" rtlCol="0">
            <a:spAutoFit/>
          </a:bodyPr>
          <a:lstStyle/>
          <a:p>
            <a:r>
              <a:rPr lang="en-US" sz="2400" dirty="0" smtClean="0">
                <a:solidFill>
                  <a:srgbClr val="C00000"/>
                </a:solidFill>
                <a:latin typeface="Brush Script Std" pitchFamily="50" charset="0"/>
              </a:rPr>
              <a:t>No grace</a:t>
            </a:r>
            <a:endParaRPr lang="en-US" sz="2400" dirty="0">
              <a:solidFill>
                <a:srgbClr val="C00000"/>
              </a:solidFill>
              <a:latin typeface="Brush Script Std" pitchFamily="50" charset="0"/>
            </a:endParaRPr>
          </a:p>
        </p:txBody>
      </p:sp>
      <p:sp>
        <p:nvSpPr>
          <p:cNvPr id="16" name="Freeform 15"/>
          <p:cNvSpPr/>
          <p:nvPr/>
        </p:nvSpPr>
        <p:spPr>
          <a:xfrm>
            <a:off x="5621311" y="2038662"/>
            <a:ext cx="426888" cy="1034322"/>
          </a:xfrm>
          <a:custGeom>
            <a:avLst/>
            <a:gdLst>
              <a:gd name="connsiteX0" fmla="*/ 0 w 426888"/>
              <a:gd name="connsiteY0" fmla="*/ 0 h 1034322"/>
              <a:gd name="connsiteX1" fmla="*/ 419725 w 426888"/>
              <a:gd name="connsiteY1" fmla="*/ 254833 h 1034322"/>
              <a:gd name="connsiteX2" fmla="*/ 224853 w 426888"/>
              <a:gd name="connsiteY2" fmla="*/ 1034322 h 1034322"/>
            </a:gdLst>
            <a:ahLst/>
            <a:cxnLst>
              <a:cxn ang="0">
                <a:pos x="connsiteX0" y="connsiteY0"/>
              </a:cxn>
              <a:cxn ang="0">
                <a:pos x="connsiteX1" y="connsiteY1"/>
              </a:cxn>
              <a:cxn ang="0">
                <a:pos x="connsiteX2" y="connsiteY2"/>
              </a:cxn>
            </a:cxnLst>
            <a:rect l="l" t="t" r="r" b="b"/>
            <a:pathLst>
              <a:path w="426888" h="1034322">
                <a:moveTo>
                  <a:pt x="0" y="0"/>
                </a:moveTo>
                <a:cubicBezTo>
                  <a:pt x="191125" y="41223"/>
                  <a:pt x="382250" y="82446"/>
                  <a:pt x="419725" y="254833"/>
                </a:cubicBezTo>
                <a:cubicBezTo>
                  <a:pt x="457201" y="427220"/>
                  <a:pt x="341027" y="730771"/>
                  <a:pt x="224853" y="1034322"/>
                </a:cubicBezTo>
              </a:path>
            </a:pathLst>
          </a:custGeom>
          <a:noFill/>
          <a:ln w="28575">
            <a:solidFill>
              <a:srgbClr val="C0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teven\AppData\Local\Microsoft\Windows\Temporary Internet Files\Content.IE5\FP0A746N\MC90043258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676172"/>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20399999">
            <a:off x="4815001" y="4666623"/>
            <a:ext cx="878767" cy="461665"/>
          </a:xfrm>
          <a:prstGeom prst="rect">
            <a:avLst/>
          </a:prstGeom>
          <a:noFill/>
        </p:spPr>
        <p:txBody>
          <a:bodyPr wrap="none" rtlCol="0">
            <a:spAutoFit/>
          </a:bodyPr>
          <a:lstStyle/>
          <a:p>
            <a:r>
              <a:rPr lang="en-US" sz="2400" dirty="0">
                <a:solidFill>
                  <a:srgbClr val="C00000"/>
                </a:solidFill>
                <a:latin typeface="Brush Script Std" pitchFamily="50" charset="0"/>
              </a:rPr>
              <a:t>G</a:t>
            </a:r>
            <a:r>
              <a:rPr lang="en-US" sz="2400" dirty="0" smtClean="0">
                <a:solidFill>
                  <a:srgbClr val="C00000"/>
                </a:solidFill>
                <a:latin typeface="Brush Script Std" pitchFamily="50" charset="0"/>
              </a:rPr>
              <a:t>race</a:t>
            </a:r>
            <a:endParaRPr lang="en-US" sz="2400" dirty="0">
              <a:solidFill>
                <a:srgbClr val="C00000"/>
              </a:solidFill>
              <a:latin typeface="Brush Script Std" pitchFamily="50" charset="0"/>
            </a:endParaRPr>
          </a:p>
        </p:txBody>
      </p:sp>
      <p:pic>
        <p:nvPicPr>
          <p:cNvPr id="27" name="Picture 2" descr="C:\Users\Steven\AppData\Local\Microsoft\Windows\Temporary Internet Files\Content.IE5\FP0A746N\MC90043258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524228"/>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a:off x="5365630" y="4129178"/>
            <a:ext cx="393690" cy="1052422"/>
          </a:xfrm>
          <a:custGeom>
            <a:avLst/>
            <a:gdLst>
              <a:gd name="connsiteX0" fmla="*/ 0 w 393690"/>
              <a:gd name="connsiteY0" fmla="*/ 1052422 h 1052422"/>
              <a:gd name="connsiteX1" fmla="*/ 379562 w 393690"/>
              <a:gd name="connsiteY1" fmla="*/ 862641 h 1052422"/>
              <a:gd name="connsiteX2" fmla="*/ 276045 w 393690"/>
              <a:gd name="connsiteY2" fmla="*/ 0 h 1052422"/>
            </a:gdLst>
            <a:ahLst/>
            <a:cxnLst>
              <a:cxn ang="0">
                <a:pos x="connsiteX0" y="connsiteY0"/>
              </a:cxn>
              <a:cxn ang="0">
                <a:pos x="connsiteX1" y="connsiteY1"/>
              </a:cxn>
              <a:cxn ang="0">
                <a:pos x="connsiteX2" y="connsiteY2"/>
              </a:cxn>
            </a:cxnLst>
            <a:rect l="l" t="t" r="r" b="b"/>
            <a:pathLst>
              <a:path w="393690" h="1052422">
                <a:moveTo>
                  <a:pt x="0" y="1052422"/>
                </a:moveTo>
                <a:cubicBezTo>
                  <a:pt x="166777" y="1045233"/>
                  <a:pt x="333555" y="1038045"/>
                  <a:pt x="379562" y="862641"/>
                </a:cubicBezTo>
                <a:cubicBezTo>
                  <a:pt x="425570" y="687237"/>
                  <a:pt x="350807" y="343618"/>
                  <a:pt x="276045" y="0"/>
                </a:cubicBezTo>
              </a:path>
            </a:pathLst>
          </a:custGeom>
          <a:noFill/>
          <a:ln w="28575">
            <a:solidFill>
              <a:srgbClr val="C0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a:t>
            </a:r>
            <a:endParaRPr lang="en-US" dirty="0"/>
          </a:p>
        </p:txBody>
      </p:sp>
      <p:sp>
        <p:nvSpPr>
          <p:cNvPr id="18" name="Oval 17"/>
          <p:cNvSpPr/>
          <p:nvPr/>
        </p:nvSpPr>
        <p:spPr>
          <a:xfrm>
            <a:off x="2532572" y="2528982"/>
            <a:ext cx="706363" cy="5612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953000" y="3782145"/>
            <a:ext cx="706363" cy="5612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290284"/>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0" presetClass="path" presetSubtype="0" accel="50000" decel="50000" fill="hold" nodeType="clickEffect">
                                  <p:stCondLst>
                                    <p:cond delay="0"/>
                                  </p:stCondLst>
                                  <p:childTnLst>
                                    <p:animMotion origin="layout" path="M 0.18976 0.35306 C 0.18767 0.34404 0.18681 0.33618 0.19063 0.33341 C 0.19479 0.33017 0.19913 0.33595 0.20347 0.34219 C 0.20851 0.34913 0.21372 0.35676 0.21806 0.35329 C 0.22257 0.35029 0.22031 0.34081 0.21875 0.33179 C 0.21701 0.32323 0.2158 0.31514 0.22031 0.3119 C 0.22413 0.30936 0.22847 0.31468 0.23299 0.32115 C 0.23767 0.32832 0.24306 0.33549 0.24705 0.33179 C 0.25122 0.32901 0.24809 0.31052 0.24809 0.31075 C 0.24635 0.30173 0.24479 0.29387 0.24913 0.29133 C 0.25347 0.28763 0.25747 0.29364 0.26215 0.30058 C 0.26736 0.30705 0.27205 0.31445 0.27674 0.31052 C 0.2809 0.30751 0.27865 0.29826 0.27691 0.28925 C 0.27569 0.28069 0.27448 0.2726 0.27865 0.26959 C 0.28247 0.26659 0.28715 0.2726 0.29132 0.27907 C 0.29601 0.28601 0.30139 0.29318 0.30573 0.28971 C 0.3099 0.2867 0.30799 0.27722 0.30625 0.26821 " pathEditMode="relative" rAng="-1710241" ptsTypes="fffffffffffffffff">
                                      <p:cBhvr>
                                        <p:cTn id="11" dur="2000" fill="hold"/>
                                        <p:tgtEl>
                                          <p:spTgt spid="1026"/>
                                        </p:tgtEl>
                                        <p:attrNameLst>
                                          <p:attrName>ppt_x</p:attrName>
                                          <p:attrName>ppt_y</p:attrName>
                                        </p:attrNameLst>
                                      </p:cBhvr>
                                      <p:rCtr x="5851" y="-4162"/>
                                    </p:animMotion>
                                  </p:childTnLst>
                                </p:cTn>
                              </p:par>
                              <p:par>
                                <p:cTn id="12" presetID="18" presetClass="entr" presetSubtype="3" fill="hold" grpId="0" nodeType="withEffect">
                                  <p:stCondLst>
                                    <p:cond delay="150"/>
                                  </p:stCondLst>
                                  <p:iterate type="lt">
                                    <p:tmPct val="10000"/>
                                  </p:iterate>
                                  <p:childTnLst>
                                    <p:set>
                                      <p:cBhvr>
                                        <p:cTn id="13" dur="1" fill="hold">
                                          <p:stCondLst>
                                            <p:cond delay="0"/>
                                          </p:stCondLst>
                                        </p:cTn>
                                        <p:tgtEl>
                                          <p:spTgt spid="15"/>
                                        </p:tgtEl>
                                        <p:attrNameLst>
                                          <p:attrName>style.visibility</p:attrName>
                                        </p:attrNameLst>
                                      </p:cBhvr>
                                      <p:to>
                                        <p:strVal val="visible"/>
                                      </p:to>
                                    </p:set>
                                    <p:animEffect transition="in" filter="strips(upRight)">
                                      <p:cBhvr>
                                        <p:cTn id="14" dur="1000"/>
                                        <p:tgtEl>
                                          <p:spTgt spid="15"/>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par>
                          <p:cTn id="23" fill="hold">
                            <p:stCondLst>
                              <p:cond delay="3500"/>
                            </p:stCondLst>
                            <p:childTnLst>
                              <p:par>
                                <p:cTn id="24" presetID="22" presetClass="entr" presetSubtype="2"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1000"/>
                                        <p:tgtEl>
                                          <p:spTgt spid="21"/>
                                        </p:tgtEl>
                                      </p:cBhvr>
                                    </p:animEffect>
                                  </p:childTnLst>
                                </p:cTn>
                              </p:par>
                            </p:childTnLst>
                          </p:cTn>
                        </p:par>
                        <p:par>
                          <p:cTn id="27" fill="hold">
                            <p:stCondLst>
                              <p:cond delay="4500"/>
                            </p:stCondLst>
                            <p:childTnLst>
                              <p:par>
                                <p:cTn id="28" presetID="10" presetClass="exit" presetSubtype="0" fill="hold" nodeType="afterEffect">
                                  <p:stCondLst>
                                    <p:cond delay="0"/>
                                  </p:stCondLst>
                                  <p:childTnLst>
                                    <p:animEffect transition="out" filter="fade">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par>
                          <p:cTn id="47" fill="hold">
                            <p:stCondLst>
                              <p:cond delay="1500"/>
                            </p:stCondLst>
                            <p:childTnLst>
                              <p:par>
                                <p:cTn id="48" presetID="22" presetClass="entr" presetSubtype="4"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40" presetClass="path" presetSubtype="0" accel="50000" decel="50000" fill="hold" nodeType="withEffect">
                                  <p:stCondLst>
                                    <p:cond delay="0"/>
                                  </p:stCondLst>
                                  <p:childTnLst>
                                    <p:animMotion origin="layout" path="M 0.16771 0.31145 C 0.16545 0.30336 0.16423 0.29735 0.16684 0.29457 C 0.16979 0.29226 0.17343 0.29827 0.17708 0.30405 C 0.18125 0.31076 0.18559 0.31815 0.18871 0.31538 C 0.19166 0.31353 0.18958 0.30544 0.18784 0.29688 C 0.18576 0.28972 0.1842 0.28232 0.18715 0.27954 C 0.18958 0.27746 0.1934 0.28347 0.19722 0.28972 C 0.20121 0.29665 0.20573 0.30336 0.2085 0.30104 C 0.21163 0.29989 0.20764 0.28209 0.20781 0.28232 C 0.20607 0.27469 0.20399 0.26729 0.20694 0.26521 C 0.20972 0.26289 0.21336 0.26983 0.21718 0.27584 C 0.2217 0.28185 0.22569 0.28833 0.22899 0.28648 C 0.23159 0.28394 0.22951 0.27584 0.2276 0.26775 C 0.22586 0.26035 0.22448 0.25318 0.22743 0.25157 C 0.22986 0.24948 0.23385 0.25457 0.23732 0.26151 C 0.24114 0.26729 0.24583 0.27399 0.24878 0.27214 C 0.25191 0.27006 0.24965 0.26151 0.24774 0.25341 " pathEditMode="relative" rAng="-1710241" ptsTypes="fffffffffffffffff">
                                      <p:cBhvr>
                                        <p:cTn id="59" dur="2000" fill="hold"/>
                                        <p:tgtEl>
                                          <p:spTgt spid="27"/>
                                        </p:tgtEl>
                                        <p:attrNameLst>
                                          <p:attrName>ppt_x</p:attrName>
                                          <p:attrName>ppt_y</p:attrName>
                                        </p:attrNameLst>
                                      </p:cBhvr>
                                      <p:rCtr x="4028" y="-2821"/>
                                    </p:animMotion>
                                  </p:childTnLst>
                                </p:cTn>
                              </p:par>
                              <p:par>
                                <p:cTn id="60" presetID="18" presetClass="entr" presetSubtype="3" fill="hold" grpId="0" nodeType="withEffect">
                                  <p:stCondLst>
                                    <p:cond delay="150"/>
                                  </p:stCondLst>
                                  <p:iterate type="lt">
                                    <p:tmPct val="10000"/>
                                  </p:iterate>
                                  <p:childTnLst>
                                    <p:set>
                                      <p:cBhvr>
                                        <p:cTn id="61" dur="1" fill="hold">
                                          <p:stCondLst>
                                            <p:cond delay="0"/>
                                          </p:stCondLst>
                                        </p:cTn>
                                        <p:tgtEl>
                                          <p:spTgt spid="24"/>
                                        </p:tgtEl>
                                        <p:attrNameLst>
                                          <p:attrName>style.visibility</p:attrName>
                                        </p:attrNameLst>
                                      </p:cBhvr>
                                      <p:to>
                                        <p:strVal val="visible"/>
                                      </p:to>
                                    </p:set>
                                    <p:animEffect transition="in" filter="strips(upRight)">
                                      <p:cBhvr>
                                        <p:cTn id="62" dur="1000"/>
                                        <p:tgtEl>
                                          <p:spTgt spid="24"/>
                                        </p:tgtEl>
                                      </p:cBhvr>
                                    </p:animEffect>
                                  </p:childTnLst>
                                </p:cTn>
                              </p:par>
                            </p:childTnLst>
                          </p:cTn>
                        </p:par>
                        <p:par>
                          <p:cTn id="63" fill="hold">
                            <p:stCondLst>
                              <p:cond delay="2000"/>
                            </p:stCondLst>
                            <p:childTnLst>
                              <p:par>
                                <p:cTn id="64" presetID="43" presetClass="path" presetSubtype="0" accel="50000" decel="50000" fill="hold" nodeType="afterEffect">
                                  <p:stCondLst>
                                    <p:cond delay="0"/>
                                  </p:stCondLst>
                                  <p:childTnLst>
                                    <p:animMotion origin="layout" path="M 0.19166 0.30544 L 0.225 0.30544 C 0.23975 0.30544 0.25833 0.26706 0.25833 0.23584 L 0.25833 0.16648 " pathEditMode="relative" rAng="0" ptsTypes="FfFF">
                                      <p:cBhvr>
                                        <p:cTn id="65" dur="2000" fill="hold"/>
                                        <p:tgtEl>
                                          <p:spTgt spid="27"/>
                                        </p:tgtEl>
                                        <p:attrNameLst>
                                          <p:attrName>ppt_x</p:attrName>
                                          <p:attrName>ppt_y</p:attrName>
                                        </p:attrNameLst>
                                      </p:cBhvr>
                                      <p:rCtr x="3333" y="-6960"/>
                                    </p:animMotion>
                                  </p:childTnLst>
                                </p:cTn>
                              </p:par>
                              <p:par>
                                <p:cTn id="66" presetID="18" presetClass="entr" presetSubtype="3"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strips(upRight)">
                                      <p:cBhvr>
                                        <p:cTn id="68" dur="1750"/>
                                        <p:tgtEl>
                                          <p:spTgt spid="17"/>
                                        </p:tgtEl>
                                      </p:cBhvr>
                                    </p:animEffect>
                                  </p:childTnLst>
                                </p:cTn>
                              </p:par>
                            </p:childTnLst>
                          </p:cTn>
                        </p:par>
                        <p:par>
                          <p:cTn id="69" fill="hold">
                            <p:stCondLst>
                              <p:cond delay="4000"/>
                            </p:stCondLst>
                            <p:childTnLst>
                              <p:par>
                                <p:cTn id="70" presetID="10" presetClass="exit" presetSubtype="0" fill="hold" nodeType="after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4" grpId="0"/>
      <p:bldP spid="17" grpId="0" animBg="1"/>
      <p:bldP spid="1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274638"/>
            <a:ext cx="8229600" cy="1096962"/>
          </a:xfrm>
        </p:spPr>
        <p:txBody>
          <a:bodyPr/>
          <a:lstStyle/>
          <a:p>
            <a:r>
              <a:rPr lang="en-US"/>
              <a:t>U.I.D. –FLORIDA COLLEGE</a:t>
            </a:r>
          </a:p>
        </p:txBody>
      </p:sp>
      <p:sp>
        <p:nvSpPr>
          <p:cNvPr id="26627" name="Rectangle 3"/>
          <p:cNvSpPr>
            <a:spLocks noGrp="1" noChangeArrowheads="1"/>
          </p:cNvSpPr>
          <p:nvPr>
            <p:ph idx="1"/>
          </p:nvPr>
        </p:nvSpPr>
        <p:spPr>
          <a:xfrm>
            <a:off x="914400" y="1524000"/>
            <a:ext cx="7315200" cy="5105400"/>
          </a:xfrm>
        </p:spPr>
        <p:txBody>
          <a:bodyPr>
            <a:noAutofit/>
          </a:bodyPr>
          <a:lstStyle/>
          <a:p>
            <a:r>
              <a:rPr lang="en-US" sz="3200" dirty="0"/>
              <a:t>FERRELL JENKINS</a:t>
            </a:r>
            <a:br>
              <a:rPr lang="en-US" sz="3200" dirty="0"/>
            </a:br>
            <a:r>
              <a:rPr lang="en-US" sz="3200" dirty="0"/>
              <a:t>“</a:t>
            </a:r>
            <a:r>
              <a:rPr lang="en-US" sz="3200" i="1" dirty="0"/>
              <a:t>Now I think we run into a problem when we say ‘must.’ One of these views ‘must’ be correct. And I’ve got a good brother friend who said one place that these ‘must be long ages.’ And I can’t say that. But on the other hand, I can’t say that they ‘must be 24-hour ages’” (</a:t>
            </a:r>
            <a:r>
              <a:rPr lang="en-US" sz="3200" dirty="0"/>
              <a:t>p. 8, TRANSCRIPT OF SPEECH; </a:t>
            </a:r>
            <a:r>
              <a:rPr lang="en-US" sz="3200" dirty="0" smtClean="0">
                <a:hlinkClick r:id="rId3"/>
              </a:rPr>
              <a:t>www.bibleworld.com/daysgen1.pdf</a:t>
            </a:r>
            <a:r>
              <a:rPr lang="en-US" sz="3200" dirty="0" smtClean="0"/>
              <a:t> </a:t>
            </a:r>
            <a:r>
              <a:rPr lang="en-US" sz="3200" u="sng" dirty="0" smtClean="0"/>
              <a:t> </a:t>
            </a:r>
            <a:r>
              <a:rPr lang="en-US" sz="3200" dirty="0"/>
              <a:t>2000 FC Lectures). </a:t>
            </a:r>
          </a:p>
        </p:txBody>
      </p:sp>
    </p:spTree>
    <p:extLst>
      <p:ext uri="{BB962C8B-B14F-4D97-AF65-F5344CB8AC3E}">
        <p14:creationId xmlns:p14="http://schemas.microsoft.com/office/powerpoint/2010/main" val="5761174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250"/>
                                  </p:stCondLst>
                                  <p:childTnLst>
                                    <p:animClr clrSpc="rgb" dir="cw">
                                      <p:cBhvr>
                                        <p:cTn id="6" dur="2500" fill="hold"/>
                                        <p:tgtEl>
                                          <p:spTgt spid="26627"/>
                                        </p:tgtEl>
                                        <p:attrNameLst>
                                          <p:attrName>stroke.color</p:attrName>
                                        </p:attrNameLst>
                                      </p:cBhvr>
                                      <p:to>
                                        <a:schemeClr val="accent2"/>
                                      </p:to>
                                    </p:animClr>
                                    <p:set>
                                      <p:cBhvr>
                                        <p:cTn id="7" dur="2500" fill="hold"/>
                                        <p:tgtEl>
                                          <p:spTgt spid="2662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GOD’S STATEMENT</a:t>
            </a:r>
          </a:p>
        </p:txBody>
      </p:sp>
      <p:sp>
        <p:nvSpPr>
          <p:cNvPr id="27651" name="Rectangle 3"/>
          <p:cNvSpPr>
            <a:spLocks noGrp="1" noChangeArrowheads="1"/>
          </p:cNvSpPr>
          <p:nvPr>
            <p:ph idx="1"/>
          </p:nvPr>
        </p:nvSpPr>
        <p:spPr>
          <a:xfrm>
            <a:off x="838200" y="1524000"/>
            <a:ext cx="8305800" cy="5105400"/>
          </a:xfrm>
        </p:spPr>
        <p:txBody>
          <a:bodyPr>
            <a:noAutofit/>
          </a:bodyPr>
          <a:lstStyle/>
          <a:p>
            <a:r>
              <a:rPr lang="en-US" sz="3000" dirty="0"/>
              <a:t>EXODUS 20:9-11</a:t>
            </a:r>
            <a:br>
              <a:rPr lang="en-US" sz="3000" dirty="0"/>
            </a:br>
            <a:r>
              <a:rPr lang="en-US" sz="3000" baseline="30000" dirty="0"/>
              <a:t>9</a:t>
            </a:r>
            <a:r>
              <a:rPr lang="en-US" sz="3000" dirty="0"/>
              <a:t> Six days you shall labor and do all your work, </a:t>
            </a:r>
            <a:r>
              <a:rPr lang="en-US" sz="3000" baseline="30000" dirty="0"/>
              <a:t>10</a:t>
            </a:r>
            <a:r>
              <a:rPr lang="en-US" sz="3000" dirty="0"/>
              <a:t>  but the seventh day is the Sabbath of the LORD your God. In it you shall do no work: you, nor your son, nor your daughter, nor your male servant, nor your female servant, nor your cattle, nor your stranger who is within your gates. </a:t>
            </a:r>
            <a:r>
              <a:rPr lang="en-US" sz="3000" baseline="30000" dirty="0"/>
              <a:t>11</a:t>
            </a:r>
            <a:r>
              <a:rPr lang="en-US" sz="3000" dirty="0"/>
              <a:t>  For in six days the LORD made the heavens and the earth, the sea, and all that is in them, and rested the seventh day. Therefore the LORD blessed the Sabbath day and hallowed it.</a:t>
            </a:r>
          </a:p>
        </p:txBody>
      </p:sp>
      <p:sp>
        <p:nvSpPr>
          <p:cNvPr id="27652" name="Rectangle 4"/>
          <p:cNvSpPr>
            <a:spLocks noChangeArrowheads="1"/>
          </p:cNvSpPr>
          <p:nvPr/>
        </p:nvSpPr>
        <p:spPr bwMode="auto">
          <a:xfrm>
            <a:off x="1447800" y="2057400"/>
            <a:ext cx="1295400" cy="457200"/>
          </a:xfrm>
          <a:prstGeom prst="rect">
            <a:avLst/>
          </a:prstGeom>
          <a:noFill/>
          <a:ln w="38100">
            <a:solidFill>
              <a:srgbClr val="FFFF00"/>
            </a:solidFill>
            <a:miter lim="800000"/>
            <a:headEnd/>
            <a:tailEnd type="none" w="lg" len="lg"/>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7653" name="Rectangle 5"/>
          <p:cNvSpPr>
            <a:spLocks noChangeArrowheads="1"/>
          </p:cNvSpPr>
          <p:nvPr/>
        </p:nvSpPr>
        <p:spPr bwMode="auto">
          <a:xfrm>
            <a:off x="6934200" y="4315265"/>
            <a:ext cx="1447800" cy="457200"/>
          </a:xfrm>
          <a:prstGeom prst="rect">
            <a:avLst/>
          </a:prstGeom>
          <a:noFill/>
          <a:ln w="38100">
            <a:solidFill>
              <a:srgbClr val="FFFF00"/>
            </a:solidFill>
            <a:miter lim="800000"/>
            <a:headEnd/>
            <a:tailEnd type="none" w="lg" len="lg"/>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54" name="Line 6"/>
          <p:cNvSpPr>
            <a:spLocks noChangeShapeType="1"/>
          </p:cNvSpPr>
          <p:nvPr/>
        </p:nvSpPr>
        <p:spPr bwMode="auto">
          <a:xfrm>
            <a:off x="2438400" y="2895600"/>
            <a:ext cx="1905000" cy="0"/>
          </a:xfrm>
          <a:prstGeom prst="line">
            <a:avLst/>
          </a:prstGeom>
          <a:noFill/>
          <a:ln w="3810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9" name="Line 6"/>
          <p:cNvSpPr>
            <a:spLocks noChangeShapeType="1"/>
          </p:cNvSpPr>
          <p:nvPr/>
        </p:nvSpPr>
        <p:spPr bwMode="auto">
          <a:xfrm>
            <a:off x="1295400" y="5181600"/>
            <a:ext cx="650081" cy="0"/>
          </a:xfrm>
          <a:prstGeom prst="line">
            <a:avLst/>
          </a:prstGeom>
          <a:noFill/>
          <a:ln w="3810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 name="TextBox 1"/>
          <p:cNvSpPr txBox="1"/>
          <p:nvPr/>
        </p:nvSpPr>
        <p:spPr>
          <a:xfrm>
            <a:off x="4953000" y="381000"/>
            <a:ext cx="35814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smtClean="0">
                <a:solidFill>
                  <a:schemeClr val="bg1"/>
                </a:solidFill>
              </a:rPr>
              <a:t>Had to know what the days  of creation were in order to keep the Sabbath day!</a:t>
            </a:r>
            <a:endParaRPr lang="en-US" sz="2400"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down)">
                                      <p:cBhvr>
                                        <p:cTn id="7" dur="500"/>
                                        <p:tgtEl>
                                          <p:spTgt spid="2765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654"/>
                                        </p:tgtEl>
                                        <p:attrNameLst>
                                          <p:attrName>style.visibility</p:attrName>
                                        </p:attrNameLst>
                                      </p:cBhvr>
                                      <p:to>
                                        <p:strVal val="visible"/>
                                      </p:to>
                                    </p:set>
                                    <p:animEffect transition="in" filter="slide(fromLeft)">
                                      <p:cBhvr>
                                        <p:cTn id="11" dur="500"/>
                                        <p:tgtEl>
                                          <p:spTgt spid="2765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wipe(down)">
                                      <p:cBhvr>
                                        <p:cTn id="15" dur="500"/>
                                        <p:tgtEl>
                                          <p:spTgt spid="27653"/>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3" grpId="0" animBg="1"/>
      <p:bldP spid="27654" grpId="0" animBg="1"/>
      <p:bldP spid="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274638"/>
            <a:ext cx="8229600" cy="1096962"/>
          </a:xfrm>
        </p:spPr>
        <p:txBody>
          <a:bodyPr/>
          <a:lstStyle/>
          <a:p>
            <a:r>
              <a:rPr lang="en-US"/>
              <a:t>QUESTIONS I WOULD ASK</a:t>
            </a:r>
          </a:p>
        </p:txBody>
      </p:sp>
      <p:sp>
        <p:nvSpPr>
          <p:cNvPr id="28675" name="Rectangle 3"/>
          <p:cNvSpPr>
            <a:spLocks noGrp="1" noChangeArrowheads="1"/>
          </p:cNvSpPr>
          <p:nvPr>
            <p:ph idx="1"/>
          </p:nvPr>
        </p:nvSpPr>
        <p:spPr/>
        <p:txBody>
          <a:bodyPr>
            <a:normAutofit/>
          </a:bodyPr>
          <a:lstStyle/>
          <a:p>
            <a:pPr>
              <a:lnSpc>
                <a:spcPct val="90000"/>
              </a:lnSpc>
            </a:pPr>
            <a:r>
              <a:rPr lang="en-US" sz="3200" dirty="0"/>
              <a:t>How long was the Sabbath?</a:t>
            </a:r>
          </a:p>
          <a:p>
            <a:pPr>
              <a:lnSpc>
                <a:spcPct val="90000"/>
              </a:lnSpc>
            </a:pPr>
            <a:r>
              <a:rPr lang="en-US" sz="3200" dirty="0"/>
              <a:t>Can we know how long the “first day” is in Acts 20:7?</a:t>
            </a:r>
          </a:p>
          <a:p>
            <a:pPr>
              <a:lnSpc>
                <a:spcPct val="90000"/>
              </a:lnSpc>
            </a:pPr>
            <a:r>
              <a:rPr lang="en-US" sz="3200" dirty="0" smtClean="0"/>
              <a:t>What served as the </a:t>
            </a:r>
            <a:r>
              <a:rPr lang="en-US" sz="3200" dirty="0"/>
              <a:t>basis for the work </a:t>
            </a:r>
            <a:r>
              <a:rPr lang="en-US" sz="3200" dirty="0" smtClean="0"/>
              <a:t>week?</a:t>
            </a:r>
            <a:endParaRPr lang="en-US" sz="3200" dirty="0"/>
          </a:p>
          <a:p>
            <a:pPr>
              <a:lnSpc>
                <a:spcPct val="90000"/>
              </a:lnSpc>
            </a:pPr>
            <a:r>
              <a:rPr lang="en-US" sz="3200" dirty="0"/>
              <a:t>Could the one who picked up sticks on the Sabbath be justified by “not knowing” how long the work week was? (Num. 15:32ff)</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Scale>
                                      <p:cBhvr>
                                        <p:cTn id="7" dur="1000" decel="50000" fill="hold">
                                          <p:stCondLst>
                                            <p:cond delay="0"/>
                                          </p:stCondLst>
                                        </p:cTn>
                                        <p:tgtEl>
                                          <p:spTgt spid="2867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5">
                                            <p:txEl>
                                              <p:pRg st="0" end="0"/>
                                            </p:txEl>
                                          </p:spTgt>
                                        </p:tgtEl>
                                        <p:attrNameLst>
                                          <p:attrName>ppt_x</p:attrName>
                                          <p:attrName>ppt_y</p:attrName>
                                        </p:attrNameLst>
                                      </p:cBhvr>
                                    </p:animMotion>
                                    <p:animEffect transition="in" filter="fade">
                                      <p:cBhvr>
                                        <p:cTn id="9" dur="1000"/>
                                        <p:tgtEl>
                                          <p:spTgt spid="28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Scale>
                                      <p:cBhvr>
                                        <p:cTn id="14" dur="1000" decel="50000" fill="hold">
                                          <p:stCondLst>
                                            <p:cond delay="0"/>
                                          </p:stCondLst>
                                        </p:cTn>
                                        <p:tgtEl>
                                          <p:spTgt spid="2867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8675">
                                            <p:txEl>
                                              <p:pRg st="1" end="1"/>
                                            </p:txEl>
                                          </p:spTgt>
                                        </p:tgtEl>
                                        <p:attrNameLst>
                                          <p:attrName>ppt_x</p:attrName>
                                          <p:attrName>ppt_y</p:attrName>
                                        </p:attrNameLst>
                                      </p:cBhvr>
                                    </p:animMotion>
                                    <p:animEffect transition="in" filter="fade">
                                      <p:cBhvr>
                                        <p:cTn id="16" dur="1000"/>
                                        <p:tgtEl>
                                          <p:spTgt spid="286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Scale>
                                      <p:cBhvr>
                                        <p:cTn id="21" dur="1000" decel="50000" fill="hold">
                                          <p:stCondLst>
                                            <p:cond delay="0"/>
                                          </p:stCondLst>
                                        </p:cTn>
                                        <p:tgtEl>
                                          <p:spTgt spid="2867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8675">
                                            <p:txEl>
                                              <p:pRg st="2" end="2"/>
                                            </p:txEl>
                                          </p:spTgt>
                                        </p:tgtEl>
                                        <p:attrNameLst>
                                          <p:attrName>ppt_x</p:attrName>
                                          <p:attrName>ppt_y</p:attrName>
                                        </p:attrNameLst>
                                      </p:cBhvr>
                                    </p:animMotion>
                                    <p:animEffect transition="in" filter="fade">
                                      <p:cBhvr>
                                        <p:cTn id="23" dur="1000"/>
                                        <p:tgtEl>
                                          <p:spTgt spid="286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Scale>
                                      <p:cBhvr>
                                        <p:cTn id="28" dur="1000" decel="50000" fill="hold">
                                          <p:stCondLst>
                                            <p:cond delay="0"/>
                                          </p:stCondLst>
                                        </p:cTn>
                                        <p:tgtEl>
                                          <p:spTgt spid="2867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8675">
                                            <p:txEl>
                                              <p:pRg st="3" end="3"/>
                                            </p:txEl>
                                          </p:spTgt>
                                        </p:tgtEl>
                                        <p:attrNameLst>
                                          <p:attrName>ppt_x</p:attrName>
                                          <p:attrName>ppt_y</p:attrName>
                                        </p:attrNameLst>
                                      </p:cBhvr>
                                    </p:animMotion>
                                    <p:animEffect transition="in" filter="fade">
                                      <p:cBhvr>
                                        <p:cTn id="30" dur="1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274638"/>
            <a:ext cx="8229600" cy="1096962"/>
          </a:xfrm>
        </p:spPr>
        <p:txBody>
          <a:bodyPr/>
          <a:lstStyle/>
          <a:p>
            <a:r>
              <a:rPr lang="en-US"/>
              <a:t>QUESTIONS I WOULD ASK</a:t>
            </a:r>
          </a:p>
        </p:txBody>
      </p:sp>
      <p:sp>
        <p:nvSpPr>
          <p:cNvPr id="29699" name="Rectangle 3"/>
          <p:cNvSpPr>
            <a:spLocks noGrp="1" noChangeArrowheads="1"/>
          </p:cNvSpPr>
          <p:nvPr>
            <p:ph idx="1"/>
          </p:nvPr>
        </p:nvSpPr>
        <p:spPr>
          <a:xfrm>
            <a:off x="1143000" y="1524000"/>
            <a:ext cx="7696200" cy="4876800"/>
          </a:xfrm>
        </p:spPr>
        <p:txBody>
          <a:bodyPr>
            <a:noAutofit/>
          </a:bodyPr>
          <a:lstStyle/>
          <a:p>
            <a:pPr>
              <a:buFontTx/>
              <a:buNone/>
            </a:pPr>
            <a:r>
              <a:rPr lang="en-US" sz="3000" b="1" dirty="0">
                <a:solidFill>
                  <a:srgbClr val="FFFF00"/>
                </a:solidFill>
              </a:rPr>
              <a:t>How would brother Jenkins answer one who said</a:t>
            </a:r>
            <a:r>
              <a:rPr lang="en-US" sz="3000" b="1" dirty="0" smtClean="0">
                <a:solidFill>
                  <a:srgbClr val="FFFF00"/>
                </a:solidFill>
              </a:rPr>
              <a:t>:</a:t>
            </a:r>
            <a:r>
              <a:rPr lang="en-US" sz="3000" dirty="0"/>
              <a:t>	</a:t>
            </a:r>
          </a:p>
          <a:p>
            <a:pPr>
              <a:buFontTx/>
              <a:buNone/>
            </a:pPr>
            <a:r>
              <a:rPr lang="en-US" sz="3000" dirty="0"/>
              <a:t>	“</a:t>
            </a:r>
            <a:r>
              <a:rPr lang="en-US" sz="3000" i="1" dirty="0"/>
              <a:t>Now I think we run into a problem when we say </a:t>
            </a:r>
            <a:r>
              <a:rPr lang="en-US" sz="3600" i="1" dirty="0">
                <a:solidFill>
                  <a:srgbClr val="FFFF00"/>
                </a:solidFill>
              </a:rPr>
              <a:t>‘</a:t>
            </a:r>
            <a:r>
              <a:rPr lang="en-US" sz="3000" i="1" dirty="0"/>
              <a:t>must.</a:t>
            </a:r>
            <a:r>
              <a:rPr lang="en-US" sz="3600" i="1" dirty="0">
                <a:solidFill>
                  <a:srgbClr val="FFFF00"/>
                </a:solidFill>
              </a:rPr>
              <a:t>’</a:t>
            </a:r>
            <a:r>
              <a:rPr lang="en-US" sz="3000" i="1" dirty="0"/>
              <a:t> One of these views </a:t>
            </a:r>
            <a:r>
              <a:rPr lang="en-US" sz="3600" i="1" dirty="0">
                <a:solidFill>
                  <a:srgbClr val="FFFF00"/>
                </a:solidFill>
              </a:rPr>
              <a:t>‘</a:t>
            </a:r>
            <a:r>
              <a:rPr lang="en-US" sz="3000" i="1" dirty="0" smtClean="0"/>
              <a:t>must</a:t>
            </a:r>
            <a:r>
              <a:rPr lang="en-US" sz="3600" i="1" dirty="0" smtClean="0">
                <a:solidFill>
                  <a:srgbClr val="FFFF00"/>
                </a:solidFill>
              </a:rPr>
              <a:t>’</a:t>
            </a:r>
            <a:r>
              <a:rPr lang="en-US" sz="3000" i="1" dirty="0" smtClean="0"/>
              <a:t> </a:t>
            </a:r>
            <a:r>
              <a:rPr lang="en-US" sz="3000" i="1" dirty="0"/>
              <a:t>be correct</a:t>
            </a:r>
            <a:r>
              <a:rPr lang="en-US" sz="3000" i="1" dirty="0" smtClean="0"/>
              <a:t>. </a:t>
            </a:r>
            <a:r>
              <a:rPr lang="en-US" sz="3000" i="1" dirty="0"/>
              <a:t>And I’ve got a good brother friend who said one place that </a:t>
            </a:r>
            <a:r>
              <a:rPr lang="en-US" sz="3600" i="1" dirty="0" smtClean="0">
                <a:solidFill>
                  <a:srgbClr val="FFFF00"/>
                </a:solidFill>
              </a:rPr>
              <a:t>‘</a:t>
            </a:r>
            <a:r>
              <a:rPr lang="en-US" sz="3000" i="1" dirty="0" smtClean="0"/>
              <a:t>creation</a:t>
            </a:r>
            <a:r>
              <a:rPr lang="en-US" sz="3600" i="1" dirty="0" smtClean="0">
                <a:solidFill>
                  <a:srgbClr val="FFFF00"/>
                </a:solidFill>
              </a:rPr>
              <a:t>’</a:t>
            </a:r>
            <a:r>
              <a:rPr lang="en-US" sz="3000" i="1" dirty="0" smtClean="0"/>
              <a:t> </a:t>
            </a:r>
            <a:r>
              <a:rPr lang="en-US" sz="3000" i="1" dirty="0"/>
              <a:t>must have come about through </a:t>
            </a:r>
            <a:r>
              <a:rPr lang="en-US" sz="3600" i="1" dirty="0" smtClean="0">
                <a:solidFill>
                  <a:srgbClr val="FFFF00"/>
                </a:solidFill>
              </a:rPr>
              <a:t>‘</a:t>
            </a:r>
            <a:r>
              <a:rPr lang="en-US" sz="3000" i="1" dirty="0" smtClean="0"/>
              <a:t>evolutionary </a:t>
            </a:r>
            <a:r>
              <a:rPr lang="en-US" sz="3000" i="1" dirty="0"/>
              <a:t>processes.</a:t>
            </a:r>
            <a:r>
              <a:rPr lang="en-US" sz="3600" i="1" dirty="0">
                <a:solidFill>
                  <a:srgbClr val="FFFF00"/>
                </a:solidFill>
              </a:rPr>
              <a:t>’</a:t>
            </a:r>
            <a:r>
              <a:rPr lang="en-US" sz="3000" i="1" dirty="0"/>
              <a:t> And I can’t say that. But on the other hand, I can’t say that ‘the creation must have been an instantaneous </a:t>
            </a:r>
            <a:r>
              <a:rPr lang="en-US" sz="3000" i="1" dirty="0" smtClean="0"/>
              <a:t>event’”</a:t>
            </a:r>
            <a:r>
              <a:rPr lang="en-US" sz="3000" dirty="0" smtClean="0"/>
              <a:t> </a:t>
            </a:r>
            <a:endParaRPr lang="en-US" sz="3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250"/>
                                  </p:stCondLst>
                                  <p:childTnLst>
                                    <p:animClr clrSpc="rgb" dir="cw">
                                      <p:cBhvr>
                                        <p:cTn id="6" dur="2250" fill="hold"/>
                                        <p:tgtEl>
                                          <p:spTgt spid="29699"/>
                                        </p:tgtEl>
                                        <p:attrNameLst>
                                          <p:attrName>stroke.color</p:attrName>
                                        </p:attrNameLst>
                                      </p:cBhvr>
                                      <p:to>
                                        <a:schemeClr val="accent2"/>
                                      </p:to>
                                    </p:animClr>
                                    <p:set>
                                      <p:cBhvr>
                                        <p:cTn id="7" dur="2250" fill="hold"/>
                                        <p:tgtEl>
                                          <p:spTgt spid="2969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a:t>U.I.D, Wallace Little: ON BLOOD-EATING</a:t>
            </a:r>
          </a:p>
        </p:txBody>
      </p:sp>
      <p:sp>
        <p:nvSpPr>
          <p:cNvPr id="30723" name="Text Box 3"/>
          <p:cNvSpPr txBox="1">
            <a:spLocks noChangeArrowheads="1"/>
          </p:cNvSpPr>
          <p:nvPr/>
        </p:nvSpPr>
        <p:spPr bwMode="auto">
          <a:xfrm>
            <a:off x="381000" y="1143000"/>
            <a:ext cx="8458200" cy="557075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i="1" dirty="0" smtClean="0">
                <a:solidFill>
                  <a:srgbClr val="FFFFFF"/>
                </a:solidFill>
              </a:rPr>
              <a:t>“McDonald </a:t>
            </a:r>
            <a:r>
              <a:rPr lang="en-US" sz="2800" i="1" dirty="0">
                <a:solidFill>
                  <a:srgbClr val="FFFFFF"/>
                </a:solidFill>
              </a:rPr>
              <a:t>and </a:t>
            </a:r>
            <a:r>
              <a:rPr lang="en-US" sz="2800" i="1" dirty="0" err="1">
                <a:solidFill>
                  <a:srgbClr val="FFFFFF"/>
                </a:solidFill>
              </a:rPr>
              <a:t>Marrs</a:t>
            </a:r>
            <a:r>
              <a:rPr lang="en-US" sz="2800" i="1" dirty="0">
                <a:solidFill>
                  <a:srgbClr val="FFFFFF"/>
                </a:solidFill>
              </a:rPr>
              <a:t> say after one has been </a:t>
            </a:r>
            <a:r>
              <a:rPr lang="en-US" sz="2800" i="1" dirty="0" smtClean="0">
                <a:solidFill>
                  <a:srgbClr val="FFFFFF"/>
                </a:solidFill>
              </a:rPr>
              <a:t>‘patiently </a:t>
            </a:r>
            <a:r>
              <a:rPr lang="en-US" sz="2800" i="1" dirty="0">
                <a:solidFill>
                  <a:srgbClr val="FFFFFF"/>
                </a:solidFill>
              </a:rPr>
              <a:t>taught</a:t>
            </a:r>
            <a:r>
              <a:rPr lang="en-US" sz="2800" i="1" dirty="0" smtClean="0">
                <a:solidFill>
                  <a:srgbClr val="FFFFFF"/>
                </a:solidFill>
              </a:rPr>
              <a:t>,’ </a:t>
            </a:r>
            <a:r>
              <a:rPr lang="en-US" sz="2800" i="1" dirty="0">
                <a:solidFill>
                  <a:srgbClr val="FFFFFF"/>
                </a:solidFill>
              </a:rPr>
              <a:t>if he continues to believe blood-eating is OK, he must be disciplined. My concerns on blood-eating are, (1) Filipino brethren make up their own minds from their won [sic] study of Scriptures (Acts 17:10, 11), and (2) McDonald and </a:t>
            </a:r>
            <a:r>
              <a:rPr lang="en-US" sz="2800" i="1" dirty="0" err="1">
                <a:solidFill>
                  <a:srgbClr val="FFFFFF"/>
                </a:solidFill>
              </a:rPr>
              <a:t>Marrs</a:t>
            </a:r>
            <a:r>
              <a:rPr lang="en-US" sz="2800" i="1" dirty="0">
                <a:solidFill>
                  <a:srgbClr val="FFFFFF"/>
                </a:solidFill>
              </a:rPr>
              <a:t> cease teaching this division. Here, the problem of blood-eating is far more cultural and tribal than doctrinal. It has existed for generations. . . .Filipino brethren need to work it out for themselves. Each Christian and each congregation must make his and its own decision</a:t>
            </a:r>
            <a:r>
              <a:rPr lang="en-US" sz="2800" i="1" dirty="0" smtClean="0">
                <a:solidFill>
                  <a:srgbClr val="FFFFFF"/>
                </a:solidFill>
              </a:rPr>
              <a:t>.” </a:t>
            </a:r>
            <a:r>
              <a:rPr lang="en-US" i="1" dirty="0">
                <a:solidFill>
                  <a:srgbClr val="FFFFFF"/>
                </a:solidFill>
              </a:rPr>
              <a:t>(</a:t>
            </a:r>
            <a:r>
              <a:rPr lang="en-US" sz="2000" i="1" dirty="0">
                <a:solidFill>
                  <a:srgbClr val="FFFFFF"/>
                </a:solidFill>
              </a:rPr>
              <a:t>http://www.nettling-nurturer.com/index.php3?CMD=GET_ARTICLE_NUMB&amp;VALUE=210)</a:t>
            </a:r>
            <a:r>
              <a:rPr lang="en-US" i="1" dirty="0">
                <a:solidFill>
                  <a:srgbClr val="FFFFFF"/>
                </a:solidFill>
              </a:rPr>
              <a:t> </a:t>
            </a:r>
          </a:p>
        </p:txBody>
      </p:sp>
      <p:sp>
        <p:nvSpPr>
          <p:cNvPr id="30724" name="Rectangle 4"/>
          <p:cNvSpPr>
            <a:spLocks noChangeArrowheads="1"/>
          </p:cNvSpPr>
          <p:nvPr/>
        </p:nvSpPr>
        <p:spPr bwMode="auto">
          <a:xfrm>
            <a:off x="2057400" y="4614204"/>
            <a:ext cx="1600200" cy="381000"/>
          </a:xfrm>
          <a:prstGeom prst="rect">
            <a:avLst/>
          </a:prstGeom>
          <a:noFill/>
          <a:ln w="38100">
            <a:solidFill>
              <a:srgbClr val="FFFF00"/>
            </a:solidFill>
            <a:miter lim="800000"/>
            <a:headEnd/>
            <a:tailEnd type="none" w="lg" len="lg"/>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heel(1)">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GOD’S ANSWER</a:t>
            </a:r>
          </a:p>
        </p:txBody>
      </p:sp>
      <p:sp>
        <p:nvSpPr>
          <p:cNvPr id="31747" name="Text Box 3"/>
          <p:cNvSpPr txBox="1">
            <a:spLocks noChangeArrowheads="1"/>
          </p:cNvSpPr>
          <p:nvPr/>
        </p:nvSpPr>
        <p:spPr bwMode="auto">
          <a:xfrm>
            <a:off x="838200" y="1828800"/>
            <a:ext cx="8077200" cy="44783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b="1">
                <a:solidFill>
                  <a:srgbClr val="FFFFFF"/>
                </a:solidFill>
              </a:rPr>
              <a:t>ACTS:15:28, 29</a:t>
            </a:r>
          </a:p>
          <a:p>
            <a:pPr eaLnBrk="0" hangingPunct="0"/>
            <a:r>
              <a:rPr lang="en-US" sz="3200">
                <a:solidFill>
                  <a:srgbClr val="FFFFFF"/>
                </a:solidFill>
              </a:rPr>
              <a:t>28  For it seemed good to the Holy Spirit, and to us, to lay upon you no greater burden than </a:t>
            </a:r>
            <a:r>
              <a:rPr lang="en-US" sz="3200" b="1" u="sng">
                <a:solidFill>
                  <a:srgbClr val="FFFFFF"/>
                </a:solidFill>
              </a:rPr>
              <a:t>these necessary things</a:t>
            </a:r>
            <a:r>
              <a:rPr lang="en-US" sz="3200">
                <a:solidFill>
                  <a:srgbClr val="FFFFFF"/>
                </a:solidFill>
              </a:rPr>
              <a:t>:</a:t>
            </a:r>
          </a:p>
          <a:p>
            <a:pPr eaLnBrk="0" hangingPunct="0"/>
            <a:r>
              <a:rPr lang="en-US" sz="3200">
                <a:solidFill>
                  <a:srgbClr val="FFFFFF"/>
                </a:solidFill>
              </a:rPr>
              <a:t>29  that you abstain from things offered to idols, from blood, from things strangled, and from sexual immorality. If you keep yourselves from these, you will do well. Farewell.</a:t>
            </a:r>
          </a:p>
        </p:txBody>
      </p:sp>
      <p:sp>
        <p:nvSpPr>
          <p:cNvPr id="31748" name="Rectangle 4"/>
          <p:cNvSpPr>
            <a:spLocks noChangeArrowheads="1"/>
          </p:cNvSpPr>
          <p:nvPr/>
        </p:nvSpPr>
        <p:spPr bwMode="auto">
          <a:xfrm>
            <a:off x="6248400" y="2286000"/>
            <a:ext cx="2057400" cy="609600"/>
          </a:xfrm>
          <a:prstGeom prst="rect">
            <a:avLst/>
          </a:prstGeom>
          <a:noFill/>
          <a:ln w="38100">
            <a:solidFill>
              <a:srgbClr val="FFFF00"/>
            </a:solidFill>
            <a:miter lim="800000"/>
            <a:headEnd/>
            <a:tailEnd type="none" w="lg" len="lg"/>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49" name="Rectangle 5"/>
          <p:cNvSpPr>
            <a:spLocks noChangeArrowheads="1"/>
          </p:cNvSpPr>
          <p:nvPr/>
        </p:nvSpPr>
        <p:spPr bwMode="auto">
          <a:xfrm>
            <a:off x="3124200" y="3886200"/>
            <a:ext cx="1371600" cy="457200"/>
          </a:xfrm>
          <a:prstGeom prst="rect">
            <a:avLst/>
          </a:prstGeom>
          <a:noFill/>
          <a:ln w="38100">
            <a:solidFill>
              <a:srgbClr val="FFFF00"/>
            </a:solidFill>
            <a:miter lim="800000"/>
            <a:headEnd/>
            <a:tailEnd type="none" w="lg" len="lg"/>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50" name="Line 6"/>
          <p:cNvSpPr>
            <a:spLocks noChangeShapeType="1"/>
          </p:cNvSpPr>
          <p:nvPr/>
        </p:nvSpPr>
        <p:spPr bwMode="auto">
          <a:xfrm>
            <a:off x="914400" y="4800600"/>
            <a:ext cx="838200" cy="0"/>
          </a:xfrm>
          <a:prstGeom prst="line">
            <a:avLst/>
          </a:prstGeom>
          <a:noFill/>
          <a:ln w="3810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1751" name="Line 7"/>
          <p:cNvSpPr>
            <a:spLocks noChangeShapeType="1"/>
          </p:cNvSpPr>
          <p:nvPr/>
        </p:nvSpPr>
        <p:spPr bwMode="auto">
          <a:xfrm>
            <a:off x="3124200" y="5257800"/>
            <a:ext cx="1981200" cy="0"/>
          </a:xfrm>
          <a:prstGeom prst="line">
            <a:avLst/>
          </a:prstGeom>
          <a:noFill/>
          <a:ln w="3810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1752" name="Line 8"/>
          <p:cNvSpPr>
            <a:spLocks noChangeShapeType="1"/>
          </p:cNvSpPr>
          <p:nvPr/>
        </p:nvSpPr>
        <p:spPr bwMode="auto">
          <a:xfrm>
            <a:off x="3035300" y="4800600"/>
            <a:ext cx="838200" cy="0"/>
          </a:xfrm>
          <a:prstGeom prst="line">
            <a:avLst/>
          </a:prstGeom>
          <a:noFill/>
          <a:ln w="3810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heel(1)">
                                      <p:cBhvr>
                                        <p:cTn id="7" dur="2000"/>
                                        <p:tgtEl>
                                          <p:spTgt spid="31748"/>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wheel(1)">
                                      <p:cBhvr>
                                        <p:cTn id="11" dur="2000"/>
                                        <p:tgtEl>
                                          <p:spTgt spid="317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50"/>
                                        </p:tgtEl>
                                        <p:attrNameLst>
                                          <p:attrName>style.visibility</p:attrName>
                                        </p:attrNameLst>
                                      </p:cBhvr>
                                      <p:to>
                                        <p:strVal val="visible"/>
                                      </p:to>
                                    </p:set>
                                    <p:animEffect transition="in" filter="wipe(left)">
                                      <p:cBhvr>
                                        <p:cTn id="16" dur="500"/>
                                        <p:tgtEl>
                                          <p:spTgt spid="3175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752"/>
                                        </p:tgtEl>
                                        <p:attrNameLst>
                                          <p:attrName>style.visibility</p:attrName>
                                        </p:attrNameLst>
                                      </p:cBhvr>
                                      <p:to>
                                        <p:strVal val="visible"/>
                                      </p:to>
                                    </p:set>
                                    <p:animEffect transition="in" filter="wipe(left)">
                                      <p:cBhvr>
                                        <p:cTn id="19" dur="500"/>
                                        <p:tgtEl>
                                          <p:spTgt spid="3175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wipe(left)">
                                      <p:cBhvr>
                                        <p:cTn id="2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0" grpId="0" animBg="1"/>
      <p:bldP spid="31751" grpId="0" animBg="1"/>
      <p:bldP spid="317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z="4900" dirty="0">
                <a:latin typeface="Arial Black" pitchFamily="34" charset="0"/>
              </a:rPr>
              <a:t>BIG</a:t>
            </a:r>
            <a:r>
              <a:rPr lang="en-US" sz="3100" dirty="0">
                <a:latin typeface="Arial Black" pitchFamily="34" charset="0"/>
              </a:rPr>
              <a:t> </a:t>
            </a:r>
            <a:r>
              <a:rPr lang="en-US" sz="4900" dirty="0">
                <a:latin typeface="Arial Black" pitchFamily="34" charset="0"/>
              </a:rPr>
              <a:t>QUESTIONS </a:t>
            </a:r>
            <a:r>
              <a:rPr lang="en-US" dirty="0"/>
              <a:t>FOR </a:t>
            </a:r>
            <a:r>
              <a:rPr lang="en-US" sz="3200" dirty="0"/>
              <a:t>MR. LITTLE</a:t>
            </a:r>
            <a:endParaRPr lang="en-US" dirty="0"/>
          </a:p>
        </p:txBody>
      </p:sp>
      <p:sp>
        <p:nvSpPr>
          <p:cNvPr id="32771" name="Text Box 3"/>
          <p:cNvSpPr txBox="1">
            <a:spLocks noChangeArrowheads="1"/>
          </p:cNvSpPr>
          <p:nvPr/>
        </p:nvSpPr>
        <p:spPr bwMode="auto">
          <a:xfrm>
            <a:off x="533400" y="1600200"/>
            <a:ext cx="8153400" cy="5139869"/>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buFontTx/>
              <a:buChar char="•"/>
            </a:pPr>
            <a:r>
              <a:rPr lang="en-US" sz="2800" dirty="0" smtClean="0">
                <a:solidFill>
                  <a:srgbClr val="FFFFFF"/>
                </a:solidFill>
              </a:rPr>
              <a:t>Is eating blood a bible subject (Gen. 9:4; Deut. 12:16; Acts 15:29; 21:25)?</a:t>
            </a:r>
          </a:p>
          <a:p>
            <a:pPr eaLnBrk="0" hangingPunct="0">
              <a:buFontTx/>
              <a:buChar char="•"/>
            </a:pPr>
            <a:r>
              <a:rPr lang="en-US" sz="2800" dirty="0" smtClean="0">
                <a:solidFill>
                  <a:srgbClr val="FFFFFF"/>
                </a:solidFill>
              </a:rPr>
              <a:t>Should the Holy </a:t>
            </a:r>
            <a:r>
              <a:rPr lang="en-US" sz="2800" dirty="0">
                <a:solidFill>
                  <a:srgbClr val="FFFFFF"/>
                </a:solidFill>
              </a:rPr>
              <a:t>S</a:t>
            </a:r>
            <a:r>
              <a:rPr lang="en-US" sz="2800" dirty="0" smtClean="0">
                <a:solidFill>
                  <a:srgbClr val="FFFFFF"/>
                </a:solidFill>
              </a:rPr>
              <a:t>pirit have refrained from having blood-eating preached on?</a:t>
            </a:r>
          </a:p>
          <a:p>
            <a:pPr eaLnBrk="0" hangingPunct="0">
              <a:buFontTx/>
              <a:buChar char="•"/>
            </a:pPr>
            <a:r>
              <a:rPr lang="en-US" sz="2800" dirty="0" smtClean="0">
                <a:solidFill>
                  <a:srgbClr val="FFFFFF"/>
                </a:solidFill>
              </a:rPr>
              <a:t>If blood-eating is something that is not doctrinal, are “sexual immorality” and “idolatry” also matters of one’s opinion?</a:t>
            </a:r>
          </a:p>
          <a:p>
            <a:pPr eaLnBrk="0" hangingPunct="0">
              <a:buFontTx/>
              <a:buChar char="•"/>
            </a:pPr>
            <a:r>
              <a:rPr lang="en-US" sz="2800" dirty="0" smtClean="0">
                <a:solidFill>
                  <a:srgbClr val="FFFFFF"/>
                </a:solidFill>
              </a:rPr>
              <a:t>Should brethren refuse to preach on sexual immorality and idolatry too where they are culturally practiced?</a:t>
            </a:r>
          </a:p>
          <a:p>
            <a:pPr lvl="1" eaLnBrk="0" hangingPunct="0">
              <a:buFontTx/>
              <a:buChar char="•"/>
            </a:pPr>
            <a:r>
              <a:rPr lang="en-US" sz="2400" dirty="0" smtClean="0">
                <a:solidFill>
                  <a:srgbClr val="FFFFFF"/>
                </a:solidFill>
              </a:rPr>
              <a:t>Is sexual immorality and idolatry far more “cultural and tribal” than doctrinal?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animScale>
                                      <p:cBhvr>
                                        <p:cTn id="7" dur="1000" decel="50000" fill="hold">
                                          <p:stCondLst>
                                            <p:cond delay="0"/>
                                          </p:stCondLst>
                                        </p:cTn>
                                        <p:tgtEl>
                                          <p:spTgt spid="32771">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771">
                                            <p:bg/>
                                          </p:spTgt>
                                        </p:tgtEl>
                                        <p:attrNameLst>
                                          <p:attrName>ppt_x</p:attrName>
                                          <p:attrName>ppt_y</p:attrName>
                                        </p:attrNameLst>
                                      </p:cBhvr>
                                    </p:animMotion>
                                    <p:animEffect transition="in" filter="fade">
                                      <p:cBhvr>
                                        <p:cTn id="9" dur="1000"/>
                                        <p:tgtEl>
                                          <p:spTgt spid="32771">
                                            <p:bg/>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Scale>
                                      <p:cBhvr>
                                        <p:cTn id="12" dur="1000" decel="50000" fill="hold">
                                          <p:stCondLst>
                                            <p:cond delay="0"/>
                                          </p:stCondLst>
                                        </p:cTn>
                                        <p:tgtEl>
                                          <p:spTgt spid="327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2771">
                                            <p:txEl>
                                              <p:pRg st="0" end="0"/>
                                            </p:txEl>
                                          </p:spTgt>
                                        </p:tgtEl>
                                        <p:attrNameLst>
                                          <p:attrName>ppt_x</p:attrName>
                                          <p:attrName>ppt_y</p:attrName>
                                        </p:attrNameLst>
                                      </p:cBhvr>
                                    </p:animMotion>
                                    <p:animEffect transition="in" filter="fade">
                                      <p:cBhvr>
                                        <p:cTn id="14" dur="1000"/>
                                        <p:tgtEl>
                                          <p:spTgt spid="327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Scale>
                                      <p:cBhvr>
                                        <p:cTn id="19" dur="1000" decel="50000" fill="hold">
                                          <p:stCondLst>
                                            <p:cond delay="0"/>
                                          </p:stCondLst>
                                        </p:cTn>
                                        <p:tgtEl>
                                          <p:spTgt spid="327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2771">
                                            <p:txEl>
                                              <p:pRg st="1" end="1"/>
                                            </p:txEl>
                                          </p:spTgt>
                                        </p:tgtEl>
                                        <p:attrNameLst>
                                          <p:attrName>ppt_x</p:attrName>
                                          <p:attrName>ppt_y</p:attrName>
                                        </p:attrNameLst>
                                      </p:cBhvr>
                                    </p:animMotion>
                                    <p:animEffect transition="in" filter="fade">
                                      <p:cBhvr>
                                        <p:cTn id="21" dur="1000"/>
                                        <p:tgtEl>
                                          <p:spTgt spid="3277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Scale>
                                      <p:cBhvr>
                                        <p:cTn id="26" dur="1000" decel="50000" fill="hold">
                                          <p:stCondLst>
                                            <p:cond delay="0"/>
                                          </p:stCondLst>
                                        </p:cTn>
                                        <p:tgtEl>
                                          <p:spTgt spid="327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2771">
                                            <p:txEl>
                                              <p:pRg st="2" end="2"/>
                                            </p:txEl>
                                          </p:spTgt>
                                        </p:tgtEl>
                                        <p:attrNameLst>
                                          <p:attrName>ppt_x</p:attrName>
                                          <p:attrName>ppt_y</p:attrName>
                                        </p:attrNameLst>
                                      </p:cBhvr>
                                    </p:animMotion>
                                    <p:animEffect transition="in" filter="fade">
                                      <p:cBhvr>
                                        <p:cTn id="28" dur="1000"/>
                                        <p:tgtEl>
                                          <p:spTgt spid="3277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Scale>
                                      <p:cBhvr>
                                        <p:cTn id="33" dur="1000" decel="50000" fill="hold">
                                          <p:stCondLst>
                                            <p:cond delay="0"/>
                                          </p:stCondLst>
                                        </p:cTn>
                                        <p:tgtEl>
                                          <p:spTgt spid="327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2771">
                                            <p:txEl>
                                              <p:pRg st="3" end="3"/>
                                            </p:txEl>
                                          </p:spTgt>
                                        </p:tgtEl>
                                        <p:attrNameLst>
                                          <p:attrName>ppt_x</p:attrName>
                                          <p:attrName>ppt_y</p:attrName>
                                        </p:attrNameLst>
                                      </p:cBhvr>
                                    </p:animMotion>
                                    <p:animEffect transition="in" filter="fade">
                                      <p:cBhvr>
                                        <p:cTn id="35" dur="1000"/>
                                        <p:tgtEl>
                                          <p:spTgt spid="32771">
                                            <p:txEl>
                                              <p:pRg st="3" end="3"/>
                                            </p:txEl>
                                          </p:spTgt>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32771">
                                            <p:txEl>
                                              <p:pRg st="4" end="4"/>
                                            </p:txEl>
                                          </p:spTgt>
                                        </p:tgtEl>
                                        <p:attrNameLst>
                                          <p:attrName>style.visibility</p:attrName>
                                        </p:attrNameLst>
                                      </p:cBhvr>
                                      <p:to>
                                        <p:strVal val="visible"/>
                                      </p:to>
                                    </p:set>
                                    <p:animScale>
                                      <p:cBhvr>
                                        <p:cTn id="38" dur="1000" decel="50000" fill="hold">
                                          <p:stCondLst>
                                            <p:cond delay="0"/>
                                          </p:stCondLst>
                                        </p:cTn>
                                        <p:tgtEl>
                                          <p:spTgt spid="3277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2771">
                                            <p:txEl>
                                              <p:pRg st="4" end="4"/>
                                            </p:txEl>
                                          </p:spTgt>
                                        </p:tgtEl>
                                        <p:attrNameLst>
                                          <p:attrName>ppt_x</p:attrName>
                                          <p:attrName>ppt_y</p:attrName>
                                        </p:attrNameLst>
                                      </p:cBhvr>
                                    </p:animMotion>
                                    <p:animEffect transition="in" filter="fade">
                                      <p:cBhvr>
                                        <p:cTn id="40" dur="10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So Many Promote</a:t>
            </a:r>
            <a:br>
              <a:rPr lang="en-US" dirty="0" smtClean="0"/>
            </a:br>
            <a:r>
              <a:rPr lang="en-US" sz="6000" dirty="0" smtClean="0"/>
              <a:t>Unity In Diversity?</a:t>
            </a:r>
            <a:endParaRPr lang="en-US" sz="6000" dirty="0"/>
          </a:p>
        </p:txBody>
      </p:sp>
      <p:sp>
        <p:nvSpPr>
          <p:cNvPr id="3" name="Content Placeholder 2"/>
          <p:cNvSpPr>
            <a:spLocks noGrp="1"/>
          </p:cNvSpPr>
          <p:nvPr>
            <p:ph idx="1"/>
          </p:nvPr>
        </p:nvSpPr>
        <p:spPr>
          <a:xfrm>
            <a:off x="457200" y="1767076"/>
            <a:ext cx="5057336" cy="4938524"/>
          </a:xfrm>
        </p:spPr>
        <p:style>
          <a:lnRef idx="2">
            <a:schemeClr val="accent6">
              <a:shade val="50000"/>
            </a:schemeClr>
          </a:lnRef>
          <a:fillRef idx="1">
            <a:schemeClr val="accent6"/>
          </a:fillRef>
          <a:effectRef idx="0">
            <a:schemeClr val="accent6"/>
          </a:effectRef>
          <a:fontRef idx="minor">
            <a:schemeClr val="lt1"/>
          </a:fontRef>
        </p:style>
        <p:txBody>
          <a:bodyPr>
            <a:normAutofit fontScale="92500"/>
          </a:bodyPr>
          <a:lstStyle/>
          <a:p>
            <a:r>
              <a:rPr lang="en-US" dirty="0" smtClean="0"/>
              <a:t>To broaden fellowship</a:t>
            </a:r>
          </a:p>
          <a:p>
            <a:pPr lvl="1"/>
            <a:r>
              <a:rPr lang="en-US" dirty="0" smtClean="0"/>
              <a:t>Denies the distinctive and restrictive nature of truth</a:t>
            </a:r>
          </a:p>
          <a:p>
            <a:r>
              <a:rPr lang="en-US" dirty="0" smtClean="0"/>
              <a:t>To relieve the burden of doctrinal accountability and discipline</a:t>
            </a:r>
          </a:p>
          <a:p>
            <a:r>
              <a:rPr lang="en-US" dirty="0" smtClean="0"/>
              <a:t>No respect for the spiritual effect of sin</a:t>
            </a:r>
          </a:p>
          <a:p>
            <a:r>
              <a:rPr lang="en-US" dirty="0" smtClean="0"/>
              <a:t>To boost popularity</a:t>
            </a:r>
          </a:p>
        </p:txBody>
      </p:sp>
      <p:grpSp>
        <p:nvGrpSpPr>
          <p:cNvPr id="9" name="Group 8"/>
          <p:cNvGrpSpPr/>
          <p:nvPr/>
        </p:nvGrpSpPr>
        <p:grpSpPr>
          <a:xfrm>
            <a:off x="5715000" y="2590800"/>
            <a:ext cx="3019864" cy="2971800"/>
            <a:chOff x="5715000" y="2590800"/>
            <a:chExt cx="3019864" cy="2971800"/>
          </a:xfrm>
        </p:grpSpPr>
        <p:sp>
          <p:nvSpPr>
            <p:cNvPr id="6" name="Oval 5"/>
            <p:cNvSpPr/>
            <p:nvPr/>
          </p:nvSpPr>
          <p:spPr>
            <a:xfrm>
              <a:off x="5715000" y="2590800"/>
              <a:ext cx="3019864" cy="29096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Oval 4"/>
            <p:cNvSpPr/>
            <p:nvPr/>
          </p:nvSpPr>
          <p:spPr>
            <a:xfrm>
              <a:off x="6019800" y="2909668"/>
              <a:ext cx="2438400" cy="2286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6334564" y="3138268"/>
              <a:ext cx="1828800" cy="1495455"/>
            </a:xfrm>
            <a:prstGeom prst="rect">
              <a:avLst/>
            </a:prstGeom>
            <a:noFill/>
          </p:spPr>
          <p:txBody>
            <a:bodyPr wrap="none" rtlCol="0">
              <a:prstTxWarp prst="textArchUp">
                <a:avLst>
                  <a:gd name="adj" fmla="val 9695048"/>
                </a:avLst>
              </a:prstTxWarp>
              <a:spAutoFit/>
            </a:bodyPr>
            <a:lstStyle/>
            <a:p>
              <a:pPr algn="ctr"/>
              <a:r>
                <a:rPr lang="en-US" sz="2000" spc="300" dirty="0" smtClean="0">
                  <a:solidFill>
                    <a:schemeClr val="bg1"/>
                  </a:solidFill>
                </a:rPr>
                <a:t>Anti-Biblical</a:t>
              </a:r>
              <a:endParaRPr lang="en-US" sz="2000" spc="300" dirty="0">
                <a:solidFill>
                  <a:schemeClr val="bg1"/>
                </a:solidFill>
              </a:endParaRPr>
            </a:p>
          </p:txBody>
        </p:sp>
        <p:sp>
          <p:nvSpPr>
            <p:cNvPr id="8" name="TextBox 7"/>
            <p:cNvSpPr txBox="1"/>
            <p:nvPr/>
          </p:nvSpPr>
          <p:spPr>
            <a:xfrm>
              <a:off x="5881468" y="2771745"/>
              <a:ext cx="2715064" cy="2790855"/>
            </a:xfrm>
            <a:prstGeom prst="rect">
              <a:avLst/>
            </a:prstGeom>
            <a:noFill/>
          </p:spPr>
          <p:txBody>
            <a:bodyPr wrap="none" rtlCol="0">
              <a:prstTxWarp prst="textArchUp">
                <a:avLst>
                  <a:gd name="adj" fmla="val 8468011"/>
                </a:avLst>
              </a:prstTxWarp>
              <a:spAutoFit/>
            </a:bodyPr>
            <a:lstStyle/>
            <a:p>
              <a:pPr algn="ctr"/>
              <a:r>
                <a:rPr lang="en-US" sz="2000" spc="300" dirty="0" smtClean="0">
                  <a:solidFill>
                    <a:schemeClr val="bg1"/>
                  </a:solidFill>
                </a:rPr>
                <a:t>Denominational</a:t>
              </a:r>
              <a:endParaRPr lang="en-US" sz="2000" spc="300" dirty="0">
                <a:solidFill>
                  <a:schemeClr val="bg1"/>
                </a:solidFill>
              </a:endParaRPr>
            </a:p>
          </p:txBody>
        </p:sp>
        <p:cxnSp>
          <p:nvCxnSpPr>
            <p:cNvPr id="10" name="Straight Arrow Connector 9"/>
            <p:cNvCxnSpPr>
              <a:stCxn id="6" idx="2"/>
              <a:endCxn id="6" idx="6"/>
            </p:cNvCxnSpPr>
            <p:nvPr/>
          </p:nvCxnSpPr>
          <p:spPr>
            <a:xfrm>
              <a:off x="5715000" y="4045634"/>
              <a:ext cx="3019864" cy="0"/>
            </a:xfrm>
            <a:prstGeom prst="straightConnector1">
              <a:avLst/>
            </a:prstGeom>
            <a:ln w="571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448864" y="3290668"/>
              <a:ext cx="1600200" cy="152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spc="-150" dirty="0" smtClean="0">
                  <a:solidFill>
                    <a:srgbClr val="C00000"/>
                  </a:solidFill>
                </a:rPr>
                <a:t>Bible</a:t>
              </a:r>
            </a:p>
            <a:p>
              <a:pPr algn="ctr"/>
              <a:r>
                <a:rPr lang="en-US" sz="1600" b="1" spc="-150" dirty="0" smtClean="0">
                  <a:solidFill>
                    <a:srgbClr val="C00000"/>
                  </a:solidFill>
                </a:rPr>
                <a:t>Fellowship</a:t>
              </a:r>
            </a:p>
          </p:txBody>
        </p:sp>
      </p:grpSp>
    </p:spTree>
    <p:extLst>
      <p:ext uri="{BB962C8B-B14F-4D97-AF65-F5344CB8AC3E}">
        <p14:creationId xmlns:p14="http://schemas.microsoft.com/office/powerpoint/2010/main" val="12674894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3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style.rotation</p:attrName>
                                        </p:attrNameLst>
                                      </p:cBhvr>
                                      <p:tavLst>
                                        <p:tav tm="0">
                                          <p:val>
                                            <p:fltVal val="720"/>
                                          </p:val>
                                        </p:tav>
                                        <p:tav tm="100000">
                                          <p:val>
                                            <p:fltVal val="0"/>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 calcmode="lin" valueType="num">
                                      <p:cBhvr>
                                        <p:cTn id="17"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U.I.D</a:t>
            </a:r>
            <a:r>
              <a:rPr lang="en-US" dirty="0" smtClean="0"/>
              <a:t>. Text Perversions</a:t>
            </a:r>
            <a:endParaRPr lang="en-US" dirty="0"/>
          </a:p>
        </p:txBody>
      </p:sp>
      <p:sp>
        <p:nvSpPr>
          <p:cNvPr id="3" name="Content Placeholder 2"/>
          <p:cNvSpPr>
            <a:spLocks noGrp="1"/>
          </p:cNvSpPr>
          <p:nvPr>
            <p:ph idx="1"/>
          </p:nvPr>
        </p:nvSpPr>
        <p:spPr>
          <a:xfrm>
            <a:off x="457200" y="1600200"/>
            <a:ext cx="8229600" cy="5105400"/>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b="1" dirty="0" smtClean="0">
                <a:solidFill>
                  <a:srgbClr val="C00000"/>
                </a:solidFill>
              </a:rPr>
              <a:t>1 </a:t>
            </a:r>
            <a:r>
              <a:rPr lang="en-US" b="1" dirty="0">
                <a:solidFill>
                  <a:srgbClr val="C00000"/>
                </a:solidFill>
              </a:rPr>
              <a:t>Corinthians 2:2, “For I determined not to know anything among you except Jesus Christ and Him </a:t>
            </a:r>
            <a:r>
              <a:rPr lang="en-US" b="1" dirty="0" smtClean="0">
                <a:solidFill>
                  <a:srgbClr val="C00000"/>
                </a:solidFill>
              </a:rPr>
              <a:t>crucified”</a:t>
            </a:r>
          </a:p>
          <a:p>
            <a:pPr lvl="1"/>
            <a:r>
              <a:rPr lang="en-US" b="1" dirty="0" smtClean="0"/>
              <a:t>Reinterpreted</a:t>
            </a:r>
            <a:r>
              <a:rPr lang="en-US" dirty="0" smtClean="0"/>
              <a:t>:  knowing the person of Christ trumps any doctrinal difference</a:t>
            </a:r>
          </a:p>
          <a:p>
            <a:pPr lvl="1"/>
            <a:r>
              <a:rPr lang="en-US" b="1" dirty="0" smtClean="0"/>
              <a:t>Ignores</a:t>
            </a:r>
            <a:r>
              <a:rPr lang="en-US" dirty="0" smtClean="0"/>
              <a:t>: </a:t>
            </a:r>
          </a:p>
          <a:p>
            <a:pPr lvl="2"/>
            <a:r>
              <a:rPr lang="en-US" dirty="0" smtClean="0"/>
              <a:t>that they were to be perfectly joined in the same mind and judgment (1:10)</a:t>
            </a:r>
          </a:p>
          <a:p>
            <a:pPr lvl="2"/>
            <a:r>
              <a:rPr lang="en-US" dirty="0" smtClean="0"/>
              <a:t>that they were carnal followers of men (1:12-15)</a:t>
            </a:r>
          </a:p>
          <a:p>
            <a:pPr lvl="2"/>
            <a:r>
              <a:rPr lang="en-US" dirty="0" smtClean="0"/>
              <a:t>that Paul is contrasting Christ with worldly wisdom (1:17-2:1)</a:t>
            </a:r>
          </a:p>
          <a:p>
            <a:pPr lvl="2"/>
            <a:r>
              <a:rPr lang="en-US" dirty="0" smtClean="0"/>
              <a:t>the many corrective rebukes within the book</a:t>
            </a:r>
            <a:endParaRPr lang="en-US" dirty="0"/>
          </a:p>
        </p:txBody>
      </p:sp>
    </p:spTree>
    <p:extLst>
      <p:ext uri="{BB962C8B-B14F-4D97-AF65-F5344CB8AC3E}">
        <p14:creationId xmlns:p14="http://schemas.microsoft.com/office/powerpoint/2010/main" val="2800250306"/>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UNITY IN DIVERSITY</a:t>
            </a:r>
          </a:p>
        </p:txBody>
      </p:sp>
      <p:sp>
        <p:nvSpPr>
          <p:cNvPr id="19459" name="Rectangle 3"/>
          <p:cNvSpPr>
            <a:spLocks noGrp="1" noChangeArrowheads="1"/>
          </p:cNvSpPr>
          <p:nvPr>
            <p:ph idx="1"/>
          </p:nvPr>
        </p:nvSpPr>
        <p:spPr/>
        <p:txBody>
          <a:bodyPr>
            <a:normAutofit/>
          </a:bodyPr>
          <a:lstStyle/>
          <a:p>
            <a:pPr marL="0" indent="0">
              <a:buNone/>
            </a:pPr>
            <a:r>
              <a:rPr lang="en-US" sz="3200" dirty="0" smtClean="0"/>
              <a:t>CONTRADICTORY PHRASES</a:t>
            </a:r>
            <a:endParaRPr lang="en-US" sz="3200" dirty="0"/>
          </a:p>
          <a:p>
            <a:pPr lvl="1"/>
            <a:r>
              <a:rPr lang="en-US" sz="2800" dirty="0"/>
              <a:t>“UNITY IN DIVISION”</a:t>
            </a:r>
          </a:p>
          <a:p>
            <a:pPr lvl="1"/>
            <a:r>
              <a:rPr lang="en-US" sz="2800" dirty="0"/>
              <a:t>“SQUARE CIRCLE”</a:t>
            </a:r>
          </a:p>
          <a:p>
            <a:pPr lvl="1"/>
            <a:r>
              <a:rPr lang="en-US" sz="2800" dirty="0"/>
              <a:t>“HOT SNOW BALL”</a:t>
            </a:r>
          </a:p>
          <a:p>
            <a:pPr lvl="1"/>
            <a:r>
              <a:rPr lang="en-US" sz="2800" dirty="0"/>
              <a:t>“DRY WATER”</a:t>
            </a:r>
          </a:p>
          <a:p>
            <a:pPr lvl="1"/>
            <a:r>
              <a:rPr lang="en-US" sz="2800" dirty="0"/>
              <a:t>“LIQUID ICE”</a:t>
            </a:r>
          </a:p>
          <a:p>
            <a:pPr lvl="1"/>
            <a:r>
              <a:rPr lang="en-US" sz="2800" dirty="0"/>
              <a:t>“THE COLOR CLEAR”</a:t>
            </a:r>
          </a:p>
        </p:txBody>
      </p:sp>
      <p:sp>
        <p:nvSpPr>
          <p:cNvPr id="3" name="Rectangle 2"/>
          <p:cNvSpPr/>
          <p:nvPr/>
        </p:nvSpPr>
        <p:spPr>
          <a:xfrm>
            <a:off x="838200" y="5715000"/>
            <a:ext cx="746760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US" sz="2800" dirty="0" smtClean="0">
                <a:solidFill>
                  <a:schemeClr val="bg1"/>
                </a:solidFill>
              </a:rPr>
              <a:t>“Can </a:t>
            </a:r>
            <a:r>
              <a:rPr lang="en-US" sz="2800" dirty="0">
                <a:solidFill>
                  <a:schemeClr val="bg1"/>
                </a:solidFill>
              </a:rPr>
              <a:t>two walk together, unless they are agreed</a:t>
            </a:r>
            <a:r>
              <a:rPr lang="en-US" sz="2800" dirty="0" smtClean="0">
                <a:solidFill>
                  <a:schemeClr val="bg1"/>
                </a:solidFill>
              </a:rPr>
              <a:t>?” (Amos 3:3)</a:t>
            </a:r>
            <a:endParaRPr lang="en-US" sz="2800"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strips(downRight)">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U.I.D</a:t>
            </a:r>
            <a:r>
              <a:rPr lang="en-US" dirty="0" smtClean="0"/>
              <a:t>. Text Perversions</a:t>
            </a:r>
            <a:endParaRPr lang="en-US" dirty="0"/>
          </a:p>
        </p:txBody>
      </p:sp>
      <p:sp>
        <p:nvSpPr>
          <p:cNvPr id="3" name="Content Placeholder 2"/>
          <p:cNvSpPr>
            <a:spLocks noGrp="1"/>
          </p:cNvSpPr>
          <p:nvPr>
            <p:ph idx="1"/>
          </p:nvPr>
        </p:nvSpPr>
        <p:spPr>
          <a:xfrm>
            <a:off x="457200" y="1600200"/>
            <a:ext cx="8229600" cy="2819400"/>
          </a:xfrm>
        </p:spPr>
        <p:style>
          <a:lnRef idx="2">
            <a:schemeClr val="accent2"/>
          </a:lnRef>
          <a:fillRef idx="1">
            <a:schemeClr val="lt1"/>
          </a:fillRef>
          <a:effectRef idx="0">
            <a:schemeClr val="accent2"/>
          </a:effectRef>
          <a:fontRef idx="minor">
            <a:schemeClr val="dk1"/>
          </a:fontRef>
        </p:style>
        <p:txBody>
          <a:bodyPr>
            <a:normAutofit/>
          </a:bodyPr>
          <a:lstStyle/>
          <a:p>
            <a:r>
              <a:rPr lang="en-US" b="1" dirty="0">
                <a:solidFill>
                  <a:srgbClr val="C00000"/>
                </a:solidFill>
              </a:rPr>
              <a:t>1 Corinthians 2:2, “For I determined not to know anything among you except Jesus Christ and Him </a:t>
            </a:r>
            <a:r>
              <a:rPr lang="en-US" b="1" dirty="0" smtClean="0">
                <a:solidFill>
                  <a:srgbClr val="C00000"/>
                </a:solidFill>
              </a:rPr>
              <a:t>crucified”</a:t>
            </a:r>
          </a:p>
          <a:p>
            <a:pPr lvl="1"/>
            <a:r>
              <a:rPr lang="en-US" dirty="0" smtClean="0"/>
              <a:t>Cannot really know Christ without knowing His authority, plan of salvation and kingdom</a:t>
            </a:r>
          </a:p>
        </p:txBody>
      </p:sp>
    </p:spTree>
    <p:extLst>
      <p:ext uri="{BB962C8B-B14F-4D97-AF65-F5344CB8AC3E}">
        <p14:creationId xmlns:p14="http://schemas.microsoft.com/office/powerpoint/2010/main" val="3572054665"/>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endParaRPr lang="en-US" dirty="0"/>
          </a:p>
        </p:txBody>
      </p:sp>
      <p:sp>
        <p:nvSpPr>
          <p:cNvPr id="3" name="Content Placeholder 2"/>
          <p:cNvSpPr>
            <a:spLocks noGrp="1"/>
          </p:cNvSpPr>
          <p:nvPr>
            <p:ph idx="1"/>
          </p:nvPr>
        </p:nvSpPr>
        <p:spPr>
          <a:xfrm>
            <a:off x="457200" y="1874837"/>
            <a:ext cx="8229600" cy="4525963"/>
          </a:xfrm>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424785" y="436617"/>
            <a:ext cx="8338215" cy="6421383"/>
          </a:xfrm>
          <a:prstGeom prst="rect">
            <a:avLst/>
          </a:prstGeom>
          <a:noFill/>
          <a:ln w="9525">
            <a:noFill/>
            <a:miter lim="800000"/>
            <a:headEnd/>
            <a:tailEnd/>
          </a:ln>
          <a:effectLst/>
        </p:spPr>
      </p:pic>
      <p:sp>
        <p:nvSpPr>
          <p:cNvPr id="5" name="Text Box 3"/>
          <p:cNvSpPr txBox="1">
            <a:spLocks noChangeArrowheads="1"/>
          </p:cNvSpPr>
          <p:nvPr/>
        </p:nvSpPr>
        <p:spPr bwMode="auto">
          <a:xfrm>
            <a:off x="1447800" y="1112837"/>
            <a:ext cx="6172200" cy="403187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ctr" eaLnBrk="0" hangingPunct="0">
              <a:spcBef>
                <a:spcPct val="50000"/>
              </a:spcBef>
            </a:pPr>
            <a:r>
              <a:rPr lang="en-US" sz="3200" dirty="0" smtClean="0">
                <a:solidFill>
                  <a:srgbClr val="C00000"/>
                </a:solidFill>
                <a:effectLst>
                  <a:outerShdw blurRad="50800" dist="38100" dir="2700000" algn="tl" rotWithShape="0">
                    <a:prstClr val="black">
                      <a:alpha val="40000"/>
                    </a:prstClr>
                  </a:outerShdw>
                </a:effectLst>
                <a:latin typeface="Eras Bold ITC" pitchFamily="34" charset="0"/>
              </a:rPr>
              <a:t>Acts 8:5, 12</a:t>
            </a:r>
            <a:r>
              <a:rPr lang="en-US" sz="3200" dirty="0" smtClean="0">
                <a:solidFill>
                  <a:prstClr val="black"/>
                </a:solidFill>
                <a:latin typeface="Eras Demi ITC" pitchFamily="34" charset="0"/>
              </a:rPr>
              <a:t/>
            </a:r>
            <a:br>
              <a:rPr lang="en-US" sz="3200" dirty="0" smtClean="0">
                <a:solidFill>
                  <a:prstClr val="black"/>
                </a:solidFill>
                <a:latin typeface="Eras Demi ITC" pitchFamily="34" charset="0"/>
              </a:rPr>
            </a:br>
            <a:r>
              <a:rPr lang="en-US" sz="2800" dirty="0" smtClean="0">
                <a:solidFill>
                  <a:prstClr val="black"/>
                </a:solidFill>
                <a:latin typeface="Eras Demi ITC" pitchFamily="34" charset="0"/>
              </a:rPr>
              <a:t>“</a:t>
            </a:r>
            <a:r>
              <a:rPr lang="en-US" sz="2800" baseline="30000" dirty="0" smtClean="0">
                <a:solidFill>
                  <a:prstClr val="black"/>
                </a:solidFill>
                <a:latin typeface="Eras Demi ITC" pitchFamily="34" charset="0"/>
              </a:rPr>
              <a:t>5</a:t>
            </a:r>
            <a:r>
              <a:rPr lang="en-US" sz="2800" dirty="0" smtClean="0">
                <a:solidFill>
                  <a:prstClr val="black"/>
                </a:solidFill>
                <a:latin typeface="Eras Demi ITC" pitchFamily="34" charset="0"/>
              </a:rPr>
              <a:t> Then Philip went down to the city of Samaria and preached Christ to them. …</a:t>
            </a:r>
            <a:r>
              <a:rPr lang="en-US" sz="2800" baseline="30000" dirty="0" smtClean="0">
                <a:solidFill>
                  <a:prstClr val="black"/>
                </a:solidFill>
                <a:latin typeface="Eras Demi ITC" pitchFamily="34" charset="0"/>
              </a:rPr>
              <a:t>12</a:t>
            </a:r>
            <a:r>
              <a:rPr lang="en-US" sz="2800" dirty="0" smtClean="0">
                <a:solidFill>
                  <a:prstClr val="black"/>
                </a:solidFill>
                <a:latin typeface="Eras Demi ITC" pitchFamily="34" charset="0"/>
              </a:rPr>
              <a:t> But when they believed Philip as he preached the things concerning the kingdom of God and the name of Jesus Christ, both men and women were baptized.”</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4887313" y="2291764"/>
              <a:ext cx="2593080" cy="54720"/>
            </p14:xfrm>
          </p:contentPart>
        </mc:Choice>
        <mc:Fallback xmlns="">
          <p:pic>
            <p:nvPicPr>
              <p:cNvPr id="6" name="Ink 5"/>
              <p:cNvPicPr/>
              <p:nvPr/>
            </p:nvPicPr>
            <p:blipFill>
              <a:blip r:embed="rId4"/>
              <a:stretch>
                <a:fillRect/>
              </a:stretch>
            </p:blipFill>
            <p:spPr>
              <a:xfrm>
                <a:off x="4839073" y="2196004"/>
                <a:ext cx="2689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4272073" y="3063244"/>
              <a:ext cx="3133440" cy="48600"/>
            </p14:xfrm>
          </p:contentPart>
        </mc:Choice>
        <mc:Fallback xmlns="">
          <p:pic>
            <p:nvPicPr>
              <p:cNvPr id="7" name="Ink 6"/>
              <p:cNvPicPr/>
              <p:nvPr/>
            </p:nvPicPr>
            <p:blipFill>
              <a:blip r:embed="rId6"/>
              <a:stretch>
                <a:fillRect/>
              </a:stretch>
            </p:blipFill>
            <p:spPr>
              <a:xfrm>
                <a:off x="4224193" y="2967484"/>
                <a:ext cx="32292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1738753" y="3535564"/>
              <a:ext cx="945000" cy="30240"/>
            </p14:xfrm>
          </p:contentPart>
        </mc:Choice>
        <mc:Fallback xmlns="">
          <p:pic>
            <p:nvPicPr>
              <p:cNvPr id="8" name="Ink 7"/>
              <p:cNvPicPr/>
              <p:nvPr/>
            </p:nvPicPr>
            <p:blipFill>
              <a:blip r:embed="rId8"/>
              <a:stretch>
                <a:fillRect/>
              </a:stretch>
            </p:blipFill>
            <p:spPr>
              <a:xfrm>
                <a:off x="1690873" y="3439804"/>
                <a:ext cx="1040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p14:cNvContentPartPr/>
              <p14:nvPr/>
            </p14:nvContentPartPr>
            <p14:xfrm>
              <a:off x="2863033" y="3680880"/>
              <a:ext cx="1799280" cy="52920"/>
            </p14:xfrm>
          </p:contentPart>
        </mc:Choice>
        <mc:Fallback xmlns="">
          <p:pic>
            <p:nvPicPr>
              <p:cNvPr id="12" name="Ink 11"/>
              <p:cNvPicPr/>
              <p:nvPr/>
            </p:nvPicPr>
            <p:blipFill>
              <a:blip r:embed="rId10"/>
              <a:stretch>
                <a:fillRect/>
              </a:stretch>
            </p:blipFill>
            <p:spPr>
              <a:xfrm>
                <a:off x="2846113" y="3663960"/>
                <a:ext cx="1833120" cy="86760"/>
              </a:xfrm>
              <a:prstGeom prst="rect">
                <a:avLst/>
              </a:prstGeom>
            </p:spPr>
          </p:pic>
        </mc:Fallback>
      </mc:AlternateContent>
      <p:sp>
        <p:nvSpPr>
          <p:cNvPr id="9" name="TextBox 8"/>
          <p:cNvSpPr txBox="1"/>
          <p:nvPr/>
        </p:nvSpPr>
        <p:spPr>
          <a:xfrm>
            <a:off x="5257800" y="3200400"/>
            <a:ext cx="298480" cy="338554"/>
          </a:xfrm>
          <a:prstGeom prst="rect">
            <a:avLst/>
          </a:prstGeom>
          <a:noFill/>
        </p:spPr>
        <p:txBody>
          <a:bodyPr wrap="none" rtlCol="0">
            <a:spAutoFit/>
          </a:bodyPr>
          <a:lstStyle/>
          <a:p>
            <a:r>
              <a:rPr lang="en-US" sz="1600" dirty="0" smtClean="0">
                <a:solidFill>
                  <a:srgbClr val="C00000"/>
                </a:solidFill>
              </a:rPr>
              <a:t>1</a:t>
            </a:r>
            <a:endParaRPr lang="en-US" sz="1600" dirty="0">
              <a:solidFill>
                <a:srgbClr val="C00000"/>
              </a:solidFill>
            </a:endParaRPr>
          </a:p>
        </p:txBody>
      </p:sp>
      <p:sp>
        <p:nvSpPr>
          <p:cNvPr id="11" name="TextBox 10"/>
          <p:cNvSpPr txBox="1"/>
          <p:nvPr/>
        </p:nvSpPr>
        <p:spPr>
          <a:xfrm>
            <a:off x="3692106" y="3682041"/>
            <a:ext cx="298480" cy="338554"/>
          </a:xfrm>
          <a:prstGeom prst="rect">
            <a:avLst/>
          </a:prstGeom>
          <a:noFill/>
        </p:spPr>
        <p:txBody>
          <a:bodyPr wrap="none" rtlCol="0">
            <a:spAutoFit/>
          </a:bodyPr>
          <a:lstStyle/>
          <a:p>
            <a:r>
              <a:rPr lang="en-US" sz="1600" dirty="0" smtClean="0">
                <a:solidFill>
                  <a:srgbClr val="C00000"/>
                </a:solidFill>
              </a:rPr>
              <a:t>2</a:t>
            </a:r>
            <a:endParaRPr lang="en-US" sz="1600" dirty="0">
              <a:solidFill>
                <a:srgbClr val="C00000"/>
              </a:solidFill>
            </a:endParaRPr>
          </a:p>
        </p:txBody>
      </p:sp>
    </p:spTree>
    <p:extLst>
      <p:ext uri="{BB962C8B-B14F-4D97-AF65-F5344CB8AC3E}">
        <p14:creationId xmlns:p14="http://schemas.microsoft.com/office/powerpoint/2010/main" val="2216988523"/>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U.I.D</a:t>
            </a:r>
            <a:r>
              <a:rPr lang="en-US" dirty="0" smtClean="0"/>
              <a:t>. Text Perversions</a:t>
            </a:r>
            <a:endParaRPr lang="en-US" dirty="0"/>
          </a:p>
        </p:txBody>
      </p:sp>
      <p:sp>
        <p:nvSpPr>
          <p:cNvPr id="3" name="Content Placeholder 2"/>
          <p:cNvSpPr>
            <a:spLocks noGrp="1"/>
          </p:cNvSpPr>
          <p:nvPr>
            <p:ph idx="1"/>
          </p:nvPr>
        </p:nvSpPr>
        <p:spPr>
          <a:xfrm>
            <a:off x="457200" y="1600200"/>
            <a:ext cx="8229600" cy="5105400"/>
          </a:xfrm>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solidFill>
                  <a:srgbClr val="C00000"/>
                </a:solidFill>
              </a:rPr>
              <a:t>2 Corinthians 3:6, </a:t>
            </a:r>
            <a:r>
              <a:rPr lang="en-US" b="1" dirty="0">
                <a:solidFill>
                  <a:srgbClr val="C00000"/>
                </a:solidFill>
              </a:rPr>
              <a:t>“who also made us sufficient as ministers of the new covenant, not of the letter but of the Spirit; for the letter kills, but the Spirit gives life</a:t>
            </a:r>
            <a:r>
              <a:rPr lang="en-US" b="1" dirty="0" smtClean="0">
                <a:solidFill>
                  <a:srgbClr val="C00000"/>
                </a:solidFill>
              </a:rPr>
              <a:t>.”</a:t>
            </a:r>
            <a:endParaRPr lang="en-US" b="1" dirty="0">
              <a:solidFill>
                <a:srgbClr val="C00000"/>
              </a:solidFill>
            </a:endParaRPr>
          </a:p>
          <a:p>
            <a:pPr lvl="1"/>
            <a:r>
              <a:rPr lang="en-US" b="1" spc="300" dirty="0" smtClean="0">
                <a:solidFill>
                  <a:schemeClr val="bg1"/>
                </a:solidFill>
              </a:rPr>
              <a:t>Reinterpreted</a:t>
            </a:r>
            <a:r>
              <a:rPr lang="en-US" spc="300" dirty="0" smtClean="0">
                <a:solidFill>
                  <a:schemeClr val="bg1"/>
                </a:solidFill>
              </a:rPr>
              <a:t>: </a:t>
            </a:r>
            <a:r>
              <a:rPr lang="en-US" dirty="0" smtClean="0"/>
              <a:t>	</a:t>
            </a:r>
            <a:r>
              <a:rPr lang="en-US" i="1" dirty="0" smtClean="0"/>
              <a:t>spirit</a:t>
            </a:r>
            <a:r>
              <a:rPr lang="en-US" dirty="0" smtClean="0"/>
              <a:t> =intent of the law; </a:t>
            </a:r>
            <a:br>
              <a:rPr lang="en-US" dirty="0" smtClean="0"/>
            </a:br>
            <a:r>
              <a:rPr lang="en-US" dirty="0" smtClean="0"/>
              <a:t>				</a:t>
            </a:r>
            <a:r>
              <a:rPr lang="en-US" i="1" dirty="0" smtClean="0"/>
              <a:t>letter</a:t>
            </a:r>
            <a:r>
              <a:rPr lang="en-US" dirty="0" smtClean="0"/>
              <a:t> = text</a:t>
            </a:r>
          </a:p>
          <a:p>
            <a:pPr lvl="1"/>
            <a:r>
              <a:rPr lang="en-US" b="1" spc="300" dirty="0" smtClean="0"/>
              <a:t>Concludes</a:t>
            </a:r>
            <a:r>
              <a:rPr lang="en-US" dirty="0" smtClean="0"/>
              <a:t>: Intent matters &amp; text does not</a:t>
            </a:r>
          </a:p>
          <a:p>
            <a:pPr lvl="2"/>
            <a:r>
              <a:rPr lang="en-US" dirty="0" smtClean="0"/>
              <a:t>Ignores that the contrast is between the Law of Moses and the New Covenant (gospel)</a:t>
            </a:r>
          </a:p>
          <a:p>
            <a:pPr lvl="2"/>
            <a:r>
              <a:rPr lang="en-US" dirty="0" smtClean="0"/>
              <a:t>Ignores that the church was already admonished not to think beyond what is written (1 Cor. 4:6)</a:t>
            </a:r>
            <a:endParaRPr lang="en-US" dirty="0"/>
          </a:p>
        </p:txBody>
      </p:sp>
    </p:spTree>
    <p:extLst>
      <p:ext uri="{BB962C8B-B14F-4D97-AF65-F5344CB8AC3E}">
        <p14:creationId xmlns:p14="http://schemas.microsoft.com/office/powerpoint/2010/main" val="2826071575"/>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U.I.D</a:t>
            </a:r>
            <a:r>
              <a:rPr lang="en-US" dirty="0" smtClean="0"/>
              <a:t>. Text Perversions</a:t>
            </a:r>
            <a:endParaRPr lang="en-US" dirty="0"/>
          </a:p>
        </p:txBody>
      </p:sp>
      <p:sp>
        <p:nvSpPr>
          <p:cNvPr id="3" name="Content Placeholder 2"/>
          <p:cNvSpPr>
            <a:spLocks noGrp="1"/>
          </p:cNvSpPr>
          <p:nvPr>
            <p:ph idx="1"/>
          </p:nvPr>
        </p:nvSpPr>
        <p:spPr>
          <a:xfrm>
            <a:off x="457200" y="1600200"/>
            <a:ext cx="8229600" cy="5105400"/>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b="1" dirty="0" smtClean="0">
                <a:solidFill>
                  <a:srgbClr val="C00000"/>
                </a:solidFill>
              </a:rPr>
              <a:t>Luke 9:49, 50</a:t>
            </a:r>
            <a:r>
              <a:rPr lang="en-US" b="1" dirty="0">
                <a:solidFill>
                  <a:srgbClr val="C00000"/>
                </a:solidFill>
              </a:rPr>
              <a:t>, “</a:t>
            </a:r>
            <a:r>
              <a:rPr lang="en-US" b="1" dirty="0">
                <a:solidFill>
                  <a:schemeClr val="bg1"/>
                </a:solidFill>
              </a:rPr>
              <a:t>Now John answered and said, </a:t>
            </a:r>
            <a:r>
              <a:rPr lang="en-US" b="1" dirty="0" smtClean="0">
                <a:solidFill>
                  <a:srgbClr val="C00000"/>
                </a:solidFill>
              </a:rPr>
              <a:t>‘Master</a:t>
            </a:r>
            <a:r>
              <a:rPr lang="en-US" b="1" dirty="0">
                <a:solidFill>
                  <a:srgbClr val="C00000"/>
                </a:solidFill>
              </a:rPr>
              <a:t>, we saw someone casting out demons in Your name, and we forbade him because he does not follow with us</a:t>
            </a:r>
            <a:r>
              <a:rPr lang="en-US" b="1" dirty="0" smtClean="0">
                <a:solidFill>
                  <a:srgbClr val="C00000"/>
                </a:solidFill>
              </a:rPr>
              <a:t>.’ </a:t>
            </a:r>
            <a:r>
              <a:rPr lang="en-US" b="1" dirty="0" smtClean="0">
                <a:solidFill>
                  <a:schemeClr val="bg1"/>
                </a:solidFill>
              </a:rPr>
              <a:t>But </a:t>
            </a:r>
            <a:r>
              <a:rPr lang="en-US" b="1" dirty="0">
                <a:solidFill>
                  <a:schemeClr val="bg1"/>
                </a:solidFill>
              </a:rPr>
              <a:t>Jesus said to him, </a:t>
            </a:r>
            <a:r>
              <a:rPr lang="en-US" b="1" dirty="0" smtClean="0">
                <a:solidFill>
                  <a:srgbClr val="C00000"/>
                </a:solidFill>
              </a:rPr>
              <a:t>‘Do </a:t>
            </a:r>
            <a:r>
              <a:rPr lang="en-US" b="1" dirty="0">
                <a:solidFill>
                  <a:srgbClr val="C00000"/>
                </a:solidFill>
              </a:rPr>
              <a:t>not forbid him, for he who is not against us is on our </a:t>
            </a:r>
            <a:r>
              <a:rPr lang="en-US" b="1" dirty="0" smtClean="0">
                <a:solidFill>
                  <a:srgbClr val="C00000"/>
                </a:solidFill>
              </a:rPr>
              <a:t>side.’” </a:t>
            </a:r>
          </a:p>
          <a:p>
            <a:pPr lvl="1"/>
            <a:r>
              <a:rPr lang="en-US" b="1" spc="300" dirty="0" smtClean="0"/>
              <a:t>Interpreted:</a:t>
            </a:r>
          </a:p>
          <a:p>
            <a:pPr lvl="2"/>
            <a:r>
              <a:rPr lang="en-US" sz="2800" dirty="0" smtClean="0"/>
              <a:t>Christ would not want us to build fences between us and denominations</a:t>
            </a:r>
          </a:p>
          <a:p>
            <a:pPr lvl="2"/>
            <a:r>
              <a:rPr lang="en-US" sz="2800" dirty="0" smtClean="0"/>
              <a:t>Jesus has disciples in other camps that do not necessarily follow us</a:t>
            </a:r>
            <a:endParaRPr lang="en-US" sz="2800" dirty="0"/>
          </a:p>
        </p:txBody>
      </p:sp>
    </p:spTree>
    <p:extLst>
      <p:ext uri="{BB962C8B-B14F-4D97-AF65-F5344CB8AC3E}">
        <p14:creationId xmlns:p14="http://schemas.microsoft.com/office/powerpoint/2010/main" val="4282482572"/>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9:49, 50</a:t>
            </a:r>
            <a:endParaRPr lang="en-US" dirty="0"/>
          </a:p>
        </p:txBody>
      </p:sp>
      <p:sp>
        <p:nvSpPr>
          <p:cNvPr id="3" name="Content Placeholder 2"/>
          <p:cNvSpPr>
            <a:spLocks noGrp="1"/>
          </p:cNvSpPr>
          <p:nvPr>
            <p:ph idx="1"/>
          </p:nvPr>
        </p:nvSpPr>
        <p:spPr>
          <a:xfrm>
            <a:off x="457200" y="1600200"/>
            <a:ext cx="8229600" cy="48006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3600" dirty="0" smtClean="0">
                <a:solidFill>
                  <a:schemeClr val="bg1"/>
                </a:solidFill>
              </a:rPr>
              <a:t>Context is dealing with jealousy and self-pride (9:46-48)</a:t>
            </a:r>
          </a:p>
          <a:p>
            <a:r>
              <a:rPr lang="en-US" sz="3600" dirty="0" smtClean="0">
                <a:solidFill>
                  <a:schemeClr val="bg1"/>
                </a:solidFill>
              </a:rPr>
              <a:t>The disciples’ zeal followed that of Joshua’s misplaced zeal in Numbers 11:27-29</a:t>
            </a:r>
          </a:p>
          <a:p>
            <a:r>
              <a:rPr lang="en-US" sz="3600" dirty="0" smtClean="0">
                <a:solidFill>
                  <a:schemeClr val="bg1"/>
                </a:solidFill>
              </a:rPr>
              <a:t>The man casting out demons obviously was an obedient disciple of Jesus (cf. Acts 19:13-15</a:t>
            </a:r>
          </a:p>
          <a:p>
            <a:r>
              <a:rPr lang="en-US" sz="3600" dirty="0" smtClean="0">
                <a:solidFill>
                  <a:schemeClr val="bg1"/>
                </a:solidFill>
              </a:rPr>
              <a:t>“…Every </a:t>
            </a:r>
            <a:r>
              <a:rPr lang="en-US" sz="3600" dirty="0">
                <a:solidFill>
                  <a:schemeClr val="bg1"/>
                </a:solidFill>
              </a:rPr>
              <a:t>plant which My heavenly Father has not planted will be </a:t>
            </a:r>
            <a:r>
              <a:rPr lang="en-US" sz="3600" dirty="0" smtClean="0">
                <a:solidFill>
                  <a:schemeClr val="bg1"/>
                </a:solidFill>
              </a:rPr>
              <a:t>uprooted” (Matt. 15:13)</a:t>
            </a:r>
            <a:endParaRPr lang="en-US" sz="3600" dirty="0">
              <a:solidFill>
                <a:schemeClr val="bg1"/>
              </a:solidFill>
            </a:endParaRPr>
          </a:p>
        </p:txBody>
      </p:sp>
    </p:spTree>
    <p:extLst>
      <p:ext uri="{BB962C8B-B14F-4D97-AF65-F5344CB8AC3E}">
        <p14:creationId xmlns:p14="http://schemas.microsoft.com/office/powerpoint/2010/main" val="3564323689"/>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Talker Versus The Walker</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n-US" dirty="0"/>
              <a:t>21 </a:t>
            </a:r>
            <a:r>
              <a:rPr lang="en-US" dirty="0" smtClean="0"/>
              <a:t>"</a:t>
            </a:r>
            <a:r>
              <a:rPr lang="en-US" dirty="0"/>
              <a:t>Not everyone who </a:t>
            </a:r>
            <a:r>
              <a:rPr lang="en-US" b="1" dirty="0"/>
              <a:t>says</a:t>
            </a:r>
            <a:r>
              <a:rPr lang="en-US" dirty="0"/>
              <a:t> to Me, ‘Lord, Lord,’ shall enter the kingdom of heaven, </a:t>
            </a:r>
            <a:r>
              <a:rPr lang="en-US" b="1" dirty="0">
                <a:solidFill>
                  <a:srgbClr val="C00000"/>
                </a:solidFill>
              </a:rPr>
              <a:t>but</a:t>
            </a:r>
            <a:r>
              <a:rPr lang="en-US" dirty="0"/>
              <a:t> he who </a:t>
            </a:r>
            <a:r>
              <a:rPr lang="en-US" b="1" dirty="0"/>
              <a:t>does</a:t>
            </a:r>
            <a:r>
              <a:rPr lang="en-US" dirty="0"/>
              <a:t> the will of My Father in heaven.</a:t>
            </a:r>
          </a:p>
          <a:p>
            <a:pPr marL="0" indent="0">
              <a:buNone/>
            </a:pPr>
            <a:r>
              <a:rPr lang="en-US" dirty="0"/>
              <a:t>22  "Many will say to Me in that day, ‘Lord, Lord, have we not prophesied in Your name, cast out demons in Your name, and done many wonders in Your name?’</a:t>
            </a:r>
          </a:p>
          <a:p>
            <a:pPr marL="0" indent="0">
              <a:buNone/>
            </a:pPr>
            <a:r>
              <a:rPr lang="en-US" dirty="0"/>
              <a:t>23  "And then I will declare to them, ‘I never knew you; depart from Me, you who practice lawlessness</a:t>
            </a:r>
            <a:r>
              <a:rPr lang="en-US" dirty="0" smtClean="0"/>
              <a:t>!’</a:t>
            </a:r>
            <a:endParaRPr lang="en-US" dirty="0"/>
          </a:p>
        </p:txBody>
      </p:sp>
      <p:sp>
        <p:nvSpPr>
          <p:cNvPr id="4" name="TextBox 3"/>
          <p:cNvSpPr txBox="1"/>
          <p:nvPr/>
        </p:nvSpPr>
        <p:spPr>
          <a:xfrm>
            <a:off x="457200" y="6108917"/>
            <a:ext cx="3235181"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dirty="0" smtClean="0"/>
              <a:t>Matthew 7:21-23</a:t>
            </a:r>
            <a:endParaRPr lang="en-US" sz="3200" dirty="0"/>
          </a:p>
        </p:txBody>
      </p:sp>
    </p:spTree>
    <p:extLst>
      <p:ext uri="{BB962C8B-B14F-4D97-AF65-F5344CB8AC3E}">
        <p14:creationId xmlns:p14="http://schemas.microsoft.com/office/powerpoint/2010/main" val="2078135497"/>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n\AppData\Local\Microsoft\Windows\Temporary Internet Files\Content.IE5\IWEO0K21\MP90042776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566"/>
          <a:stretch/>
        </p:blipFill>
        <p:spPr bwMode="auto">
          <a:xfrm>
            <a:off x="6400800" y="-76200"/>
            <a:ext cx="2819400" cy="3088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5486400"/>
            <a:ext cx="7467600" cy="1143000"/>
          </a:xfrm>
        </p:spPr>
        <p:txBody>
          <a:bodyPr/>
          <a:lstStyle/>
          <a:p>
            <a:pPr marL="0" indent="0">
              <a:buNone/>
            </a:pPr>
            <a:r>
              <a:rPr lang="en-US" dirty="0" smtClean="0"/>
              <a:t>Begin A New Walk Today!</a:t>
            </a:r>
            <a:endParaRPr lang="en-US" dirty="0"/>
          </a:p>
        </p:txBody>
      </p:sp>
      <p:sp>
        <p:nvSpPr>
          <p:cNvPr id="3" name="Content Placeholder 2"/>
          <p:cNvSpPr>
            <a:spLocks noGrp="1"/>
          </p:cNvSpPr>
          <p:nvPr>
            <p:ph sz="quarter" idx="13"/>
          </p:nvPr>
        </p:nvSpPr>
        <p:spPr>
          <a:xfrm>
            <a:off x="457200" y="304800"/>
            <a:ext cx="8229600" cy="5029200"/>
          </a:xfrm>
        </p:spPr>
        <p:txBody>
          <a:bodyPr>
            <a:noAutofit/>
          </a:bodyPr>
          <a:lstStyle/>
          <a:p>
            <a:pPr>
              <a:spcBef>
                <a:spcPts val="0"/>
              </a:spcBef>
              <a:buSzPct val="85000"/>
              <a:buBlip>
                <a:blip r:embed="rId3"/>
              </a:buBlip>
            </a:pPr>
            <a:r>
              <a:rPr lang="en-US" sz="2800" dirty="0" smtClean="0"/>
              <a:t>Obeying the gospel in:</a:t>
            </a:r>
          </a:p>
          <a:p>
            <a:pPr lvl="1">
              <a:spcBef>
                <a:spcPts val="0"/>
              </a:spcBef>
              <a:buFont typeface="Courier New" pitchFamily="49" charset="0"/>
              <a:buChar char="o"/>
            </a:pPr>
            <a:r>
              <a:rPr lang="en-US" sz="2800" dirty="0" smtClean="0"/>
              <a:t>Hearing (Rom. 10:17)</a:t>
            </a:r>
          </a:p>
          <a:p>
            <a:pPr lvl="1">
              <a:spcBef>
                <a:spcPts val="0"/>
              </a:spcBef>
              <a:buFont typeface="Courier New" pitchFamily="49" charset="0"/>
              <a:buChar char="o"/>
            </a:pPr>
            <a:r>
              <a:rPr lang="en-US" sz="2800" dirty="0" smtClean="0"/>
              <a:t>Believing (Heb. 11:5, 6, etc.)</a:t>
            </a:r>
          </a:p>
          <a:p>
            <a:pPr lvl="1">
              <a:spcBef>
                <a:spcPts val="0"/>
              </a:spcBef>
              <a:buFont typeface="Courier New" pitchFamily="49" charset="0"/>
              <a:buChar char="o"/>
            </a:pPr>
            <a:r>
              <a:rPr lang="en-US" sz="2800" dirty="0" smtClean="0"/>
              <a:t>Confessing (Lk. 12:8; Jn. 12:42; </a:t>
            </a:r>
            <a:br>
              <a:rPr lang="en-US" sz="2800" dirty="0" smtClean="0"/>
            </a:br>
            <a:r>
              <a:rPr lang="en-US" sz="2800" dirty="0" smtClean="0"/>
              <a:t>1 Jn. 4:5; Rev. 3:5)</a:t>
            </a:r>
          </a:p>
          <a:p>
            <a:pPr lvl="1">
              <a:spcBef>
                <a:spcPts val="0"/>
              </a:spcBef>
              <a:buFont typeface="Courier New" pitchFamily="49" charset="0"/>
              <a:buChar char="o"/>
            </a:pPr>
            <a:r>
              <a:rPr lang="en-US" sz="2800" dirty="0" smtClean="0"/>
              <a:t>Repenting (Acts 17:30; Lk. 13:3)</a:t>
            </a:r>
          </a:p>
          <a:p>
            <a:pPr lvl="1">
              <a:spcBef>
                <a:spcPts val="0"/>
              </a:spcBef>
              <a:buFont typeface="Courier New" pitchFamily="49" charset="0"/>
              <a:buChar char="o"/>
            </a:pPr>
            <a:r>
              <a:rPr lang="en-US" sz="2800" dirty="0" smtClean="0"/>
              <a:t>Water Baptism into Christ (</a:t>
            </a:r>
            <a:r>
              <a:rPr lang="en-US" sz="2800" smtClean="0"/>
              <a:t>Acts 8:35</a:t>
            </a:r>
            <a:r>
              <a:rPr lang="en-US" sz="2800" dirty="0" smtClean="0"/>
              <a:t>, 36)</a:t>
            </a:r>
          </a:p>
          <a:p>
            <a:pPr>
              <a:spcBef>
                <a:spcPts val="0"/>
              </a:spcBef>
              <a:buSzPct val="85000"/>
              <a:buBlip>
                <a:blip r:embed="rId3"/>
              </a:buBlip>
            </a:pPr>
            <a:r>
              <a:rPr lang="en-US" sz="2800" dirty="0" smtClean="0"/>
              <a:t>Regular worship and Bible study to learn all that Jesus requires of you (Matt. 28:18-20)</a:t>
            </a:r>
          </a:p>
          <a:p>
            <a:pPr>
              <a:spcBef>
                <a:spcPts val="0"/>
              </a:spcBef>
              <a:buSzPct val="85000"/>
              <a:buBlip>
                <a:blip r:embed="rId3"/>
              </a:buBlip>
            </a:pPr>
            <a:r>
              <a:rPr lang="en-US" sz="2800" dirty="0" smtClean="0"/>
              <a:t>Endeavoring to keep the “unity of the Spirit” (Eph. 4:1-6)</a:t>
            </a:r>
            <a:endParaRPr lang="en-US" sz="2800" dirty="0"/>
          </a:p>
        </p:txBody>
      </p:sp>
    </p:spTree>
    <p:extLst>
      <p:ext uri="{BB962C8B-B14F-4D97-AF65-F5344CB8AC3E}">
        <p14:creationId xmlns:p14="http://schemas.microsoft.com/office/powerpoint/2010/main" val="21689515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8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28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TO PROMOTE </a:t>
            </a:r>
            <a:r>
              <a:rPr lang="en-US" dirty="0" err="1" smtClean="0"/>
              <a:t>U.I.D</a:t>
            </a:r>
            <a:r>
              <a:rPr lang="en-US" dirty="0" smtClean="0"/>
              <a:t>.</a:t>
            </a:r>
            <a:endParaRPr lang="en-US" dirty="0"/>
          </a:p>
        </p:txBody>
      </p:sp>
      <p:sp>
        <p:nvSpPr>
          <p:cNvPr id="20483" name="Rectangle 3"/>
          <p:cNvSpPr>
            <a:spLocks noGrp="1" noChangeArrowheads="1"/>
          </p:cNvSpPr>
          <p:nvPr>
            <p:ph idx="1"/>
          </p:nvPr>
        </p:nvSpPr>
        <p:spPr>
          <a:xfrm>
            <a:off x="457200" y="1600200"/>
            <a:ext cx="5410200" cy="4525963"/>
          </a:xfrm>
        </p:spPr>
        <p:txBody>
          <a:bodyPr>
            <a:normAutofit/>
          </a:bodyPr>
          <a:lstStyle/>
          <a:p>
            <a:r>
              <a:rPr lang="en-US" sz="3200" dirty="0"/>
              <a:t>ONE ACCUSES THE BIBLE OF BEING UNCLEAR</a:t>
            </a:r>
          </a:p>
          <a:p>
            <a:r>
              <a:rPr lang="en-US" sz="3200" dirty="0"/>
              <a:t>ONE SUGGESTS THAT WE REALLY CANNOT UNDERSTAND THE WILL OF GOD</a:t>
            </a:r>
          </a:p>
          <a:p>
            <a:pPr lvl="1"/>
            <a:endParaRPr 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EPHESIANS</a:t>
            </a:r>
          </a:p>
        </p:txBody>
      </p:sp>
      <p:sp>
        <p:nvSpPr>
          <p:cNvPr id="21507" name="Rectangle 3"/>
          <p:cNvSpPr>
            <a:spLocks noGrp="1" noChangeArrowheads="1"/>
          </p:cNvSpPr>
          <p:nvPr>
            <p:ph idx="1"/>
          </p:nvPr>
        </p:nvSpPr>
        <p:spPr>
          <a:xfrm>
            <a:off x="838200" y="1524000"/>
            <a:ext cx="7467600" cy="4602163"/>
          </a:xfrm>
        </p:spPr>
        <p:style>
          <a:lnRef idx="3">
            <a:schemeClr val="lt1"/>
          </a:lnRef>
          <a:fillRef idx="1">
            <a:schemeClr val="dk1"/>
          </a:fillRef>
          <a:effectRef idx="1">
            <a:schemeClr val="dk1"/>
          </a:effectRef>
          <a:fontRef idx="minor">
            <a:schemeClr val="lt1"/>
          </a:fontRef>
        </p:style>
        <p:txBody>
          <a:bodyPr>
            <a:normAutofit/>
          </a:bodyPr>
          <a:lstStyle/>
          <a:p>
            <a:r>
              <a:rPr lang="en-US" sz="3200" dirty="0"/>
              <a:t>3:3, 4 </a:t>
            </a:r>
          </a:p>
          <a:p>
            <a:pPr lvl="1"/>
            <a:r>
              <a:rPr lang="en-US" sz="2800" dirty="0"/>
              <a:t>“how that by revelation He made known to me the mystery (as I have briefly written already, by which, when you read, you may understand my knowledge in the mystery of Christ)”</a:t>
            </a:r>
          </a:p>
          <a:p>
            <a:r>
              <a:rPr lang="en-US" sz="3200" dirty="0"/>
              <a:t>5:17</a:t>
            </a:r>
          </a:p>
          <a:p>
            <a:pPr lvl="1"/>
            <a:r>
              <a:rPr lang="en-US" sz="2800" dirty="0"/>
              <a:t>“Therefore do not be unwise, but understand what the will of the Lord is.”</a:t>
            </a:r>
          </a:p>
          <a:p>
            <a:endParaRPr lang="en-US" sz="32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solidFill>
                  <a:srgbClr val="FFFF00"/>
                </a:solidFill>
              </a:rPr>
              <a:t>“SAMENESS” NOT “DIVISION”</a:t>
            </a:r>
            <a:endParaRPr lang="en-US" dirty="0">
              <a:solidFill>
                <a:srgbClr val="FFFF00"/>
              </a:solidFill>
            </a:endParaRPr>
          </a:p>
        </p:txBody>
      </p:sp>
      <p:sp>
        <p:nvSpPr>
          <p:cNvPr id="22531" name="Rectangle 3"/>
          <p:cNvSpPr>
            <a:spLocks noGrp="1" noChangeArrowheads="1"/>
          </p:cNvSpPr>
          <p:nvPr>
            <p:ph idx="1"/>
          </p:nvPr>
        </p:nvSpPr>
        <p:spPr>
          <a:xfrm>
            <a:off x="685800" y="1600200"/>
            <a:ext cx="5867400" cy="5257800"/>
          </a:xfrm>
        </p:spPr>
        <p:style>
          <a:lnRef idx="3">
            <a:schemeClr val="lt1"/>
          </a:lnRef>
          <a:fillRef idx="1">
            <a:schemeClr val="dk1"/>
          </a:fillRef>
          <a:effectRef idx="1">
            <a:schemeClr val="dk1"/>
          </a:effectRef>
          <a:fontRef idx="minor">
            <a:schemeClr val="lt1"/>
          </a:fontRef>
        </p:style>
        <p:txBody>
          <a:bodyPr>
            <a:noAutofit/>
          </a:bodyPr>
          <a:lstStyle/>
          <a:p>
            <a:pPr marL="0" indent="0">
              <a:buNone/>
            </a:pPr>
            <a:r>
              <a:rPr lang="en-US" sz="3600" dirty="0"/>
              <a:t>“Now I plead with you, brethren, by the name of our Lord Jesus Christ, </a:t>
            </a:r>
            <a:r>
              <a:rPr lang="en-US" sz="3600" b="1" u="sng" dirty="0"/>
              <a:t>that you all speak the same thing</a:t>
            </a:r>
            <a:r>
              <a:rPr lang="en-US" sz="3600" dirty="0"/>
              <a:t>, and that there be no divisions among you, but that you be perfectly joined together in the same mind and in the same </a:t>
            </a:r>
            <a:r>
              <a:rPr lang="en-US" sz="3600" dirty="0" smtClean="0"/>
              <a:t>judgment” (1 Cor. 1:10)</a:t>
            </a:r>
            <a:endParaRPr lang="en-US" sz="36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914400" y="4114800"/>
              <a:ext cx="4499087" cy="152400"/>
            </p14:xfrm>
          </p:contentPart>
        </mc:Choice>
        <mc:Fallback xmlns="">
          <p:pic>
            <p:nvPicPr>
              <p:cNvPr id="3" name="Ink 2"/>
              <p:cNvPicPr/>
              <p:nvPr/>
            </p:nvPicPr>
            <p:blipFill>
              <a:blip r:embed="rId3"/>
              <a:stretch>
                <a:fillRect/>
              </a:stretch>
            </p:blipFill>
            <p:spPr>
              <a:xfrm>
                <a:off x="844557" y="3975340"/>
                <a:ext cx="4638772" cy="431321"/>
              </a:xfrm>
              <a:prstGeom prst="rect">
                <a:avLst/>
              </a:prstGeom>
            </p:spPr>
          </p:pic>
        </mc:Fallback>
      </mc:AlternateContent>
      <p:sp>
        <p:nvSpPr>
          <p:cNvPr id="6" name="TextBox 5"/>
          <p:cNvSpPr txBox="1"/>
          <p:nvPr/>
        </p:nvSpPr>
        <p:spPr>
          <a:xfrm>
            <a:off x="5943600" y="3429000"/>
            <a:ext cx="2884700" cy="2554545"/>
          </a:xfrm>
          <a:prstGeom prst="rect">
            <a:avLst/>
          </a:prstGeom>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3200" b="1" dirty="0" smtClean="0"/>
              <a:t>Same Thing</a:t>
            </a:r>
          </a:p>
          <a:p>
            <a:r>
              <a:rPr lang="en-US" sz="3200" b="1" dirty="0" smtClean="0"/>
              <a:t>No Divisions</a:t>
            </a:r>
          </a:p>
          <a:p>
            <a:r>
              <a:rPr lang="en-US" sz="3200" b="1" dirty="0" smtClean="0"/>
              <a:t>Perfectly Joined</a:t>
            </a:r>
          </a:p>
          <a:p>
            <a:r>
              <a:rPr lang="en-US" sz="3200" b="1" dirty="0" smtClean="0"/>
              <a:t>Same Mind</a:t>
            </a:r>
          </a:p>
          <a:p>
            <a:r>
              <a:rPr lang="en-US" sz="3200" b="1" dirty="0" smtClean="0"/>
              <a:t>Same Judgment</a:t>
            </a:r>
            <a:endParaRPr lang="en-US" sz="3200"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800"/>
              <a:t>U.I.D, MAX LUCADO</a:t>
            </a:r>
            <a:endParaRPr lang="en-US" sz="3600"/>
          </a:p>
        </p:txBody>
      </p:sp>
      <p:sp>
        <p:nvSpPr>
          <p:cNvPr id="23555" name="Text Box 3"/>
          <p:cNvSpPr txBox="1">
            <a:spLocks noChangeArrowheads="1"/>
          </p:cNvSpPr>
          <p:nvPr/>
        </p:nvSpPr>
        <p:spPr bwMode="auto">
          <a:xfrm>
            <a:off x="609600" y="1295400"/>
            <a:ext cx="8153400" cy="54546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solidFill>
                  <a:srgbClr val="FFFFFF"/>
                </a:solidFill>
              </a:rPr>
              <a:t>“I have brothers. . .with whom I do not agree on the role of women, the meaning of baptism. . .but our uncommon ground is a barren island compared to the great continent of common ground we share. If we can agree on the . . .Christ, don’t we share enough to accept one another?</a:t>
            </a:r>
          </a:p>
          <a:p>
            <a:pPr eaLnBrk="0" hangingPunct="0">
              <a:spcBef>
                <a:spcPct val="50000"/>
              </a:spcBef>
            </a:pPr>
            <a:r>
              <a:rPr lang="en-US" sz="3200">
                <a:solidFill>
                  <a:srgbClr val="FFFFFF"/>
                </a:solidFill>
              </a:rPr>
              <a:t>. . .Fellowship is not found in common opinions but in a common savior”</a:t>
            </a:r>
          </a:p>
          <a:p>
            <a:pPr algn="r" eaLnBrk="0" hangingPunct="0">
              <a:spcBef>
                <a:spcPct val="50000"/>
              </a:spcBef>
            </a:pPr>
            <a:r>
              <a:rPr lang="en-US" sz="3200">
                <a:solidFill>
                  <a:srgbClr val="FFFFFF"/>
                </a:solidFill>
              </a:rPr>
              <a:t>(Wineskins, Jan. 1993)</a:t>
            </a:r>
          </a:p>
        </p:txBody>
      </p:sp>
      <p:sp>
        <p:nvSpPr>
          <p:cNvPr id="23556" name="Oval 4"/>
          <p:cNvSpPr>
            <a:spLocks noChangeArrowheads="1"/>
          </p:cNvSpPr>
          <p:nvPr/>
        </p:nvSpPr>
        <p:spPr bwMode="auto">
          <a:xfrm>
            <a:off x="533400" y="2286000"/>
            <a:ext cx="1828800" cy="533400"/>
          </a:xfrm>
          <a:prstGeom prst="ellipse">
            <a:avLst/>
          </a:prstGeom>
          <a:noFill/>
          <a:ln w="38100">
            <a:solidFill>
              <a:srgbClr val="FFFF00"/>
            </a:solidFill>
            <a:round/>
            <a:headEnd/>
            <a:tailEnd type="none" w="lg" len="lg"/>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7" name="Oval 5"/>
          <p:cNvSpPr>
            <a:spLocks noChangeArrowheads="1"/>
          </p:cNvSpPr>
          <p:nvPr/>
        </p:nvSpPr>
        <p:spPr bwMode="auto">
          <a:xfrm>
            <a:off x="533400" y="5486400"/>
            <a:ext cx="1828800" cy="609600"/>
          </a:xfrm>
          <a:prstGeom prst="ellipse">
            <a:avLst/>
          </a:prstGeom>
          <a:noFill/>
          <a:ln w="38100">
            <a:solidFill>
              <a:srgbClr val="FFFF00"/>
            </a:solidFill>
            <a:round/>
            <a:headEnd/>
            <a:tailEnd type="none" w="lg" len="lg"/>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8" name="Line 6"/>
          <p:cNvSpPr>
            <a:spLocks noChangeShapeType="1"/>
          </p:cNvSpPr>
          <p:nvPr/>
        </p:nvSpPr>
        <p:spPr bwMode="auto">
          <a:xfrm flipV="1">
            <a:off x="533400" y="2590800"/>
            <a:ext cx="0" cy="3200400"/>
          </a:xfrm>
          <a:prstGeom prst="line">
            <a:avLst/>
          </a:prstGeom>
          <a:noFill/>
          <a:ln w="3810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7"/>
                                        </p:tgtEl>
                                        <p:attrNameLst>
                                          <p:attrName>style.visibility</p:attrName>
                                        </p:attrNameLst>
                                      </p:cBhvr>
                                      <p:to>
                                        <p:strVal val="visible"/>
                                      </p:to>
                                    </p:set>
                                    <p:animEffect transition="in" filter="fade">
                                      <p:cBhvr>
                                        <p:cTn id="10" dur="2000"/>
                                        <p:tgtEl>
                                          <p:spTgt spid="235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8"/>
                                        </p:tgtEl>
                                        <p:attrNameLst>
                                          <p:attrName>style.visibility</p:attrName>
                                        </p:attrNameLst>
                                      </p:cBhvr>
                                      <p:to>
                                        <p:strVal val="visible"/>
                                      </p:to>
                                    </p:set>
                                    <p:animEffect transition="in" filter="fade">
                                      <p:cBhvr>
                                        <p:cTn id="13"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800"/>
              <a:t>U.I.D, MAX LUCADO</a:t>
            </a:r>
            <a:endParaRPr lang="en-US" sz="3600"/>
          </a:p>
        </p:txBody>
      </p:sp>
      <p:sp>
        <p:nvSpPr>
          <p:cNvPr id="24579" name="Text Box 3"/>
          <p:cNvSpPr txBox="1">
            <a:spLocks noChangeArrowheads="1"/>
          </p:cNvSpPr>
          <p:nvPr/>
        </p:nvSpPr>
        <p:spPr bwMode="auto">
          <a:xfrm>
            <a:off x="609600" y="1295400"/>
            <a:ext cx="8153400" cy="353943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dirty="0">
                <a:solidFill>
                  <a:srgbClr val="FFFFFF"/>
                </a:solidFill>
              </a:rPr>
              <a:t>“Many of us grew up believing God is just a heavenly prosecutor who winces with pain and anger when Christians veer one iota from some supposed exact pattern of worship. . .if he grants grace with moral imperfections, he’ll surely offer grace for doctrinal imperfections as well</a:t>
            </a:r>
            <a:r>
              <a:rPr lang="en-US" sz="3200" dirty="0" smtClean="0">
                <a:solidFill>
                  <a:srgbClr val="FFFFFF"/>
                </a:solidFill>
              </a:rPr>
              <a:t>” (</a:t>
            </a:r>
            <a:r>
              <a:rPr lang="en-US" sz="3200" dirty="0">
                <a:solidFill>
                  <a:srgbClr val="FFFFFF"/>
                </a:solidFill>
              </a:rPr>
              <a:t>ibid, p. 6)</a:t>
            </a:r>
          </a:p>
        </p:txBody>
      </p:sp>
      <p:sp>
        <p:nvSpPr>
          <p:cNvPr id="2" name="TextBox 1"/>
          <p:cNvSpPr txBox="1"/>
          <p:nvPr/>
        </p:nvSpPr>
        <p:spPr>
          <a:xfrm>
            <a:off x="838200" y="5558135"/>
            <a:ext cx="526106" cy="461665"/>
          </a:xfrm>
          <a:prstGeom prst="rect">
            <a:avLst/>
          </a:prstGeom>
          <a:noFill/>
        </p:spPr>
        <p:txBody>
          <a:bodyPr wrap="none" rtlCol="0">
            <a:spAutoFit/>
          </a:bodyPr>
          <a:lstStyle/>
          <a:p>
            <a:r>
              <a:rPr lang="en-US" sz="2400" dirty="0" smtClean="0">
                <a:solidFill>
                  <a:srgbClr val="FFC000"/>
                </a:solidFill>
              </a:rPr>
              <a:t>Or</a:t>
            </a:r>
            <a:endParaRPr lang="en-US" sz="2400" dirty="0">
              <a:solidFill>
                <a:srgbClr val="FFC000"/>
              </a:solidFill>
            </a:endParaRPr>
          </a:p>
        </p:txBody>
      </p:sp>
      <p:sp>
        <p:nvSpPr>
          <p:cNvPr id="3" name="TextBox 2"/>
          <p:cNvSpPr txBox="1"/>
          <p:nvPr/>
        </p:nvSpPr>
        <p:spPr>
          <a:xfrm>
            <a:off x="1524000" y="5119300"/>
            <a:ext cx="6705600" cy="1384995"/>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solidFill>
                  <a:schemeClr val="bg1"/>
                </a:solidFill>
              </a:rPr>
              <a:t>“Repent </a:t>
            </a:r>
            <a:r>
              <a:rPr lang="en-US" sz="2800" dirty="0">
                <a:solidFill>
                  <a:schemeClr val="bg1"/>
                </a:solidFill>
              </a:rPr>
              <a:t>therefore of this your wickedness, and pray God if perhaps the thought of your heart may be forgiven </a:t>
            </a:r>
            <a:r>
              <a:rPr lang="en-US" sz="2800" dirty="0" smtClean="0">
                <a:solidFill>
                  <a:schemeClr val="bg1"/>
                </a:solidFill>
              </a:rPr>
              <a:t>you” (Acts 8:22)</a:t>
            </a:r>
            <a:endParaRPr lang="en-US" sz="2800"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1257299" y="1326931"/>
            <a:ext cx="6629401" cy="5105400"/>
          </a:xfrm>
          <a:prstGeom prst="rect">
            <a:avLst/>
          </a:prstGeom>
          <a:noFill/>
          <a:ln w="9525">
            <a:noFill/>
            <a:miter lim="800000"/>
            <a:headEnd/>
            <a:tailEnd/>
          </a:ln>
          <a:effectLst/>
        </p:spPr>
      </p:pic>
      <p:sp>
        <p:nvSpPr>
          <p:cNvPr id="25602"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US" sz="4800" dirty="0">
                <a:latin typeface="Aharoni" pitchFamily="2" charset="-79"/>
                <a:cs typeface="Aharoni" pitchFamily="2" charset="-79"/>
              </a:rPr>
              <a:t>GOD’S ANSWER</a:t>
            </a:r>
          </a:p>
        </p:txBody>
      </p:sp>
      <p:sp>
        <p:nvSpPr>
          <p:cNvPr id="25603" name="Text Box 3"/>
          <p:cNvSpPr txBox="1">
            <a:spLocks noChangeArrowheads="1"/>
          </p:cNvSpPr>
          <p:nvPr/>
        </p:nvSpPr>
        <p:spPr bwMode="auto">
          <a:xfrm>
            <a:off x="1905000" y="2057400"/>
            <a:ext cx="5105400" cy="255454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ctr" eaLnBrk="0" hangingPunct="0">
              <a:spcBef>
                <a:spcPct val="50000"/>
              </a:spcBef>
            </a:pPr>
            <a:r>
              <a:rPr lang="en-US" sz="3200" dirty="0" smtClean="0">
                <a:solidFill>
                  <a:srgbClr val="C00000"/>
                </a:solidFill>
                <a:effectLst>
                  <a:outerShdw blurRad="50800" dist="38100" dir="2700000" algn="tl" rotWithShape="0">
                    <a:prstClr val="black">
                      <a:alpha val="40000"/>
                    </a:prstClr>
                  </a:outerShdw>
                </a:effectLst>
                <a:latin typeface="Eras Bold ITC" pitchFamily="34" charset="0"/>
              </a:rPr>
              <a:t>Hebrews 8:5</a:t>
            </a:r>
            <a:r>
              <a:rPr lang="en-US" sz="3200" dirty="0" smtClean="0">
                <a:solidFill>
                  <a:schemeClr val="bg1"/>
                </a:solidFill>
                <a:latin typeface="Eras Demi ITC" pitchFamily="34" charset="0"/>
              </a:rPr>
              <a:t/>
            </a:r>
            <a:br>
              <a:rPr lang="en-US" sz="3200" dirty="0" smtClean="0">
                <a:solidFill>
                  <a:schemeClr val="bg1"/>
                </a:solidFill>
                <a:latin typeface="Eras Demi ITC" pitchFamily="34" charset="0"/>
              </a:rPr>
            </a:br>
            <a:r>
              <a:rPr lang="en-US" sz="3200" dirty="0" smtClean="0">
                <a:solidFill>
                  <a:schemeClr val="bg1"/>
                </a:solidFill>
                <a:latin typeface="Eras Demi ITC" pitchFamily="34" charset="0"/>
              </a:rPr>
              <a:t>“…See </a:t>
            </a:r>
            <a:r>
              <a:rPr lang="en-US" sz="3200" dirty="0">
                <a:solidFill>
                  <a:schemeClr val="bg1"/>
                </a:solidFill>
                <a:latin typeface="Eras Demi ITC" pitchFamily="34" charset="0"/>
              </a:rPr>
              <a:t>that you make all things according to the pattern shown you on the mountain</a:t>
            </a:r>
            <a:r>
              <a:rPr lang="en-US" sz="3200" dirty="0" smtClean="0">
                <a:solidFill>
                  <a:schemeClr val="bg1"/>
                </a:solidFill>
                <a:latin typeface="Eras Demi ITC" pitchFamily="34" charset="0"/>
              </a:rPr>
              <a:t>.”</a:t>
            </a:r>
            <a:endParaRPr lang="en-US" sz="3200" dirty="0">
              <a:solidFill>
                <a:schemeClr val="bg1"/>
              </a:solidFill>
              <a:latin typeface="Eras Demi ITC" pitchFamily="34" charset="0"/>
            </a:endParaRPr>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1257299" y="1326931"/>
            <a:ext cx="6629401" cy="5105400"/>
          </a:xfrm>
          <a:prstGeom prst="rect">
            <a:avLst/>
          </a:prstGeom>
          <a:noFill/>
          <a:ln w="9525">
            <a:noFill/>
            <a:miter lim="800000"/>
            <a:headEnd/>
            <a:tailEnd/>
          </a:ln>
          <a:effectLst/>
        </p:spPr>
      </p:pic>
      <p:sp>
        <p:nvSpPr>
          <p:cNvPr id="25603" name="Text Box 3"/>
          <p:cNvSpPr txBox="1">
            <a:spLocks noChangeArrowheads="1"/>
          </p:cNvSpPr>
          <p:nvPr/>
        </p:nvSpPr>
        <p:spPr bwMode="auto">
          <a:xfrm>
            <a:off x="2057400" y="1600200"/>
            <a:ext cx="5105400" cy="353943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ctr" eaLnBrk="0" hangingPunct="0">
              <a:spcBef>
                <a:spcPct val="50000"/>
              </a:spcBef>
            </a:pPr>
            <a:r>
              <a:rPr lang="en-US" sz="3200" dirty="0" smtClean="0">
                <a:solidFill>
                  <a:srgbClr val="C00000"/>
                </a:solidFill>
                <a:effectLst>
                  <a:outerShdw blurRad="50800" dist="38100" dir="2700000" algn="tl" rotWithShape="0">
                    <a:prstClr val="black">
                      <a:alpha val="40000"/>
                    </a:prstClr>
                  </a:outerShdw>
                </a:effectLst>
                <a:latin typeface="Eras Bold ITC" pitchFamily="34" charset="0"/>
              </a:rPr>
              <a:t>Colossians 3:17</a:t>
            </a:r>
            <a:r>
              <a:rPr lang="en-US" sz="3200" dirty="0" smtClean="0">
                <a:solidFill>
                  <a:srgbClr val="C00000"/>
                </a:solidFill>
                <a:latin typeface="Eras Bold ITC" pitchFamily="34" charset="0"/>
              </a:rPr>
              <a:t/>
            </a:r>
            <a:br>
              <a:rPr lang="en-US" sz="3200" dirty="0" smtClean="0">
                <a:solidFill>
                  <a:srgbClr val="C00000"/>
                </a:solidFill>
                <a:latin typeface="Eras Bold ITC" pitchFamily="34" charset="0"/>
              </a:rPr>
            </a:br>
            <a:r>
              <a:rPr lang="en-US" sz="3200" dirty="0" smtClean="0">
                <a:solidFill>
                  <a:prstClr val="black"/>
                </a:solidFill>
                <a:latin typeface="Eras Demi ITC" pitchFamily="34" charset="0"/>
              </a:rPr>
              <a:t>“And </a:t>
            </a:r>
            <a:r>
              <a:rPr lang="en-US" sz="3200" dirty="0">
                <a:solidFill>
                  <a:prstClr val="black"/>
                </a:solidFill>
                <a:latin typeface="Eras Demi ITC" pitchFamily="34" charset="0"/>
              </a:rPr>
              <a:t>whatever you do in word or deed, do all in the name of the Lord Jesus, giving thanks to God the Father through Him</a:t>
            </a:r>
            <a:r>
              <a:rPr lang="en-US" sz="3200" dirty="0" smtClean="0">
                <a:solidFill>
                  <a:prstClr val="black"/>
                </a:solidFill>
                <a:latin typeface="Eras Demi ITC" pitchFamily="34" charset="0"/>
              </a:rPr>
              <a:t>.”</a:t>
            </a:r>
            <a:endParaRPr lang="en-US" sz="3200" dirty="0">
              <a:solidFill>
                <a:prstClr val="black"/>
              </a:solidFill>
              <a:latin typeface="Eras Demi ITC" pitchFamily="34" charset="0"/>
            </a:endParaRPr>
          </a:p>
        </p:txBody>
      </p:sp>
      <p:sp>
        <p:nvSpPr>
          <p:cNvPr id="7" name="Rectangle 2"/>
          <p:cNvSpPr>
            <a:spLocks noGrp="1" noChangeArrowheads="1"/>
          </p:cNvSpPr>
          <p:nvPr>
            <p:ph type="title"/>
          </p:nvPr>
        </p:nvSpPr>
        <p:spPr>
          <a:xfrm>
            <a:off x="457200" y="274638"/>
            <a:ext cx="8229600" cy="1143000"/>
          </a:xfrm>
          <a:effectLst>
            <a:outerShdw blurRad="50800" dist="38100" dir="2700000" algn="tl" rotWithShape="0">
              <a:prstClr val="black">
                <a:alpha val="40000"/>
              </a:prstClr>
            </a:outerShdw>
          </a:effectLst>
        </p:spPr>
        <p:txBody>
          <a:bodyPr/>
          <a:lstStyle/>
          <a:p>
            <a:r>
              <a:rPr lang="en-US" sz="4800" dirty="0">
                <a:latin typeface="Aharoni" pitchFamily="2" charset="-79"/>
                <a:cs typeface="Aharoni" pitchFamily="2" charset="-79"/>
              </a:rPr>
              <a:t>GOD’S ANSWER</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476357" y="2852585"/>
              <a:ext cx="2616480" cy="89280"/>
            </p14:xfrm>
          </p:contentPart>
        </mc:Choice>
        <mc:Fallback xmlns="">
          <p:pic>
            <p:nvPicPr>
              <p:cNvPr id="3" name="Ink 2"/>
              <p:cNvPicPr/>
              <p:nvPr/>
            </p:nvPicPr>
            <p:blipFill>
              <a:blip r:embed="rId4"/>
              <a:stretch>
                <a:fillRect/>
              </a:stretch>
            </p:blipFill>
            <p:spPr>
              <a:xfrm>
                <a:off x="2428117" y="2756465"/>
                <a:ext cx="2712600" cy="281520"/>
              </a:xfrm>
              <a:prstGeom prst="rect">
                <a:avLst/>
              </a:prstGeom>
            </p:spPr>
          </p:pic>
        </mc:Fallback>
      </mc:AlternateContent>
    </p:spTree>
    <p:extLst>
      <p:ext uri="{BB962C8B-B14F-4D97-AF65-F5344CB8AC3E}">
        <p14:creationId xmlns:p14="http://schemas.microsoft.com/office/powerpoint/2010/main" val="839483922"/>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chinelov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ue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2_blue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blue_red</Template>
  <TotalTime>2966</TotalTime>
  <Words>1692</Words>
  <Application>Microsoft Office PowerPoint</Application>
  <PresentationFormat>On-screen Show (4:3)</PresentationFormat>
  <Paragraphs>147</Paragraphs>
  <Slides>26</Slides>
  <Notes>5</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blue_red</vt:lpstr>
      <vt:lpstr>machinelove</vt:lpstr>
      <vt:lpstr>1_blue_red</vt:lpstr>
      <vt:lpstr>Office Theme</vt:lpstr>
      <vt:lpstr>Slipstream</vt:lpstr>
      <vt:lpstr>2_blue_red</vt:lpstr>
      <vt:lpstr>Unity In Diversity</vt:lpstr>
      <vt:lpstr>UNITY IN DIVERSITY</vt:lpstr>
      <vt:lpstr>TO PROMOTE U.I.D.</vt:lpstr>
      <vt:lpstr>EPHESIANS</vt:lpstr>
      <vt:lpstr>“SAMENESS” NOT “DIVISION”</vt:lpstr>
      <vt:lpstr>U.I.D, MAX LUCADO</vt:lpstr>
      <vt:lpstr>U.I.D, MAX LUCADO</vt:lpstr>
      <vt:lpstr>GOD’S ANSWER</vt:lpstr>
      <vt:lpstr>GOD’S ANSWER</vt:lpstr>
      <vt:lpstr>GOD’S ANSWER</vt:lpstr>
      <vt:lpstr>U.I.D. –FLORIDA COLLEGE</vt:lpstr>
      <vt:lpstr>GOD’S STATEMENT</vt:lpstr>
      <vt:lpstr>QUESTIONS I WOULD ASK</vt:lpstr>
      <vt:lpstr>QUESTIONS I WOULD ASK</vt:lpstr>
      <vt:lpstr>U.I.D, Wallace Little: ON BLOOD-EATING</vt:lpstr>
      <vt:lpstr>GOD’S ANSWER</vt:lpstr>
      <vt:lpstr>BIG QUESTIONS FOR MR. LITTLE</vt:lpstr>
      <vt:lpstr>Why Do So Many Promote Unity In Diversity?</vt:lpstr>
      <vt:lpstr>U.I.D. Text Perversions</vt:lpstr>
      <vt:lpstr>U.I.D. Text Perversions</vt:lpstr>
      <vt:lpstr>PowerPoint Presentation</vt:lpstr>
      <vt:lpstr>U.I.D. Text Perversions</vt:lpstr>
      <vt:lpstr>U.I.D. Text Perversions</vt:lpstr>
      <vt:lpstr>Luke 9:49, 50</vt:lpstr>
      <vt:lpstr>The Talker Versus The Walker</vt:lpstr>
      <vt:lpstr>Begin A New Walk Today!</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IN DIVERSITY</dc:title>
  <dc:creator>Steven J. Wallace</dc:creator>
  <cp:lastModifiedBy>Steven J. Wallace</cp:lastModifiedBy>
  <cp:revision>52</cp:revision>
  <dcterms:created xsi:type="dcterms:W3CDTF">2004-04-14T09:21:40Z</dcterms:created>
  <dcterms:modified xsi:type="dcterms:W3CDTF">2014-06-10T17:14:20Z</dcterms:modified>
</cp:coreProperties>
</file>